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" charset="1" panose="00000500000000000000"/>
      <p:regular r:id="rId25"/>
    </p:embeddedFont>
    <p:embeddedFont>
      <p:font typeface="Heebo Light" charset="1" panose="00000400000000000000"/>
      <p:regular r:id="rId26"/>
    </p:embeddedFont>
    <p:embeddedFont>
      <p:font typeface="Arimo Bold" charset="1" panose="020B0704020202020204"/>
      <p:regular r:id="rId27"/>
    </p:embeddedFont>
    <p:embeddedFont>
      <p:font typeface="Canva Sans Bold" charset="1" panose="020B0803030501040103"/>
      <p:regular r:id="rId34"/>
    </p:embeddedFont>
    <p:embeddedFont>
      <p:font typeface="Montserrat Bold" charset="1" panose="00000800000000000000"/>
      <p:regular r:id="rId35"/>
    </p:embeddedFont>
    <p:embeddedFont>
      <p:font typeface="Hangout" charset="1" panose="000005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notesSlides/notesSlide5.xml" Type="http://schemas.openxmlformats.org/officeDocument/2006/relationships/notesSlide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Slides/notesSlide8.xml" Type="http://schemas.openxmlformats.org/officeDocument/2006/relationships/notesSlide"/><Relationship Id="rId37" Target="notesSlides/notesSlide9.xml" Type="http://schemas.openxmlformats.org/officeDocument/2006/relationships/notesSlide"/><Relationship Id="rId38" Target="notesSlides/notesSlide10.xml" Type="http://schemas.openxmlformats.org/officeDocument/2006/relationships/notesSlide"/><Relationship Id="rId39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2.xml" Type="http://schemas.openxmlformats.org/officeDocument/2006/relationships/notesSlide"/><Relationship Id="rId41" Target="notesSlides/notesSlide13.xml" Type="http://schemas.openxmlformats.org/officeDocument/2006/relationships/notesSlide"/><Relationship Id="rId42" Target="notesSlides/notesSlide14.xml" Type="http://schemas.openxmlformats.org/officeDocument/2006/relationships/notesSlide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https://www.linkedin.com/in/dhruvsingh-data-analyst/" TargetMode="External" Type="http://schemas.openxmlformats.org/officeDocument/2006/relationships/hyperlink"/><Relationship Id="rId4" Target="https://github.com/dhru07/Electric_Vehicle_Sales_Analysis_U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956918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Electric Vehicle Sales Trends in India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5154066"/>
            <a:ext cx="9445526" cy="1360885"/>
            <a:chOff x="0" y="0"/>
            <a:chExt cx="12594035" cy="18145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This presentation analyzes Electric Vehicle (EV) sales trends across Indian states, providing insights for market planning, infrastructure investment, and policy development.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7475" y="6850261"/>
            <a:ext cx="463154" cy="463154"/>
            <a:chOff x="0" y="0"/>
            <a:chExt cx="617538" cy="6175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1001762" y="6864549"/>
            <a:ext cx="434579" cy="434579"/>
          </a:xfrm>
          <a:custGeom>
            <a:avLst/>
            <a:gdLst/>
            <a:ahLst/>
            <a:cxnLst/>
            <a:rect r="r" b="b" t="t" l="l"/>
            <a:pathLst>
              <a:path h="434579" w="434579">
                <a:moveTo>
                  <a:pt x="0" y="0"/>
                </a:moveTo>
                <a:lnTo>
                  <a:pt x="434579" y="0"/>
                </a:lnTo>
                <a:lnTo>
                  <a:pt x="434579" y="434578"/>
                </a:lnTo>
                <a:lnTo>
                  <a:pt x="0" y="434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87550" y="6833890"/>
            <a:ext cx="2401193" cy="496044"/>
            <a:chOff x="0" y="0"/>
            <a:chExt cx="3201590" cy="6613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01590" cy="661392"/>
            </a:xfrm>
            <a:custGeom>
              <a:avLst/>
              <a:gdLst/>
              <a:ahLst/>
              <a:cxnLst/>
              <a:rect r="r" b="b" t="t" l="l"/>
              <a:pathLst>
                <a:path h="661392" w="3201590">
                  <a:moveTo>
                    <a:pt x="0" y="0"/>
                  </a:moveTo>
                  <a:lnTo>
                    <a:pt x="3201590" y="0"/>
                  </a:lnTo>
                  <a:lnTo>
                    <a:pt x="3201590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3201590" cy="7375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2750" b="true">
                  <a:solidFill>
                    <a:srgbClr val="DCD7E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by Dhruv Singh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76271" y="2397457"/>
            <a:ext cx="7546379" cy="5492087"/>
          </a:xfrm>
          <a:custGeom>
            <a:avLst/>
            <a:gdLst/>
            <a:ahLst/>
            <a:cxnLst/>
            <a:rect r="r" b="b" t="t" l="l"/>
            <a:pathLst>
              <a:path h="5492087" w="7546379">
                <a:moveTo>
                  <a:pt x="0" y="0"/>
                </a:moveTo>
                <a:lnTo>
                  <a:pt x="7546380" y="0"/>
                </a:lnTo>
                <a:lnTo>
                  <a:pt x="7546380" y="5492086"/>
                </a:lnTo>
                <a:lnTo>
                  <a:pt x="0" y="5492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38694" y="2397457"/>
            <a:ext cx="7420606" cy="5492087"/>
          </a:xfrm>
          <a:custGeom>
            <a:avLst/>
            <a:gdLst/>
            <a:ahLst/>
            <a:cxnLst/>
            <a:rect r="r" b="b" t="t" l="l"/>
            <a:pathLst>
              <a:path h="5492087" w="7420606">
                <a:moveTo>
                  <a:pt x="0" y="0"/>
                </a:moveTo>
                <a:lnTo>
                  <a:pt x="7420606" y="0"/>
                </a:lnTo>
                <a:lnTo>
                  <a:pt x="7420606" y="5492086"/>
                </a:lnTo>
                <a:lnTo>
                  <a:pt x="0" y="54920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29359"/>
            <a:ext cx="13708973" cy="92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8"/>
              </a:lnSpc>
            </a:pPr>
            <a:r>
              <a:rPr lang="en-US" sz="54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Monthly and Yearly EV Sales Analysis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397457"/>
            <a:ext cx="7546379" cy="5511067"/>
          </a:xfrm>
          <a:custGeom>
            <a:avLst/>
            <a:gdLst/>
            <a:ahLst/>
            <a:cxnLst/>
            <a:rect r="r" b="b" t="t" l="l"/>
            <a:pathLst>
              <a:path h="5511067" w="7546379">
                <a:moveTo>
                  <a:pt x="0" y="0"/>
                </a:moveTo>
                <a:lnTo>
                  <a:pt x="7546379" y="0"/>
                </a:lnTo>
                <a:lnTo>
                  <a:pt x="7546379" y="5511066"/>
                </a:lnTo>
                <a:lnTo>
                  <a:pt x="0" y="5511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" t="0" r="-17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29222" y="2397457"/>
            <a:ext cx="6979855" cy="6860843"/>
          </a:xfrm>
          <a:custGeom>
            <a:avLst/>
            <a:gdLst/>
            <a:ahLst/>
            <a:cxnLst/>
            <a:rect r="r" b="b" t="t" l="l"/>
            <a:pathLst>
              <a:path h="6860843" w="6979855">
                <a:moveTo>
                  <a:pt x="0" y="0"/>
                </a:moveTo>
                <a:lnTo>
                  <a:pt x="6979855" y="0"/>
                </a:lnTo>
                <a:lnTo>
                  <a:pt x="6979855" y="6860843"/>
                </a:lnTo>
                <a:lnTo>
                  <a:pt x="0" y="6860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9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89514" y="324258"/>
            <a:ext cx="13708973" cy="92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8"/>
              </a:lnSpc>
            </a:pPr>
            <a:r>
              <a:rPr lang="en-US" sz="54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 by Vehicle Category and Type</a:t>
            </a:r>
          </a:p>
        </p:txBody>
      </p:sp>
    </p:spTree>
  </p:cSld>
  <p:clrMapOvr>
    <a:masterClrMapping/>
  </p:clrMapOvr>
  <p:transition spd="fast">
    <p:cover dir="r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812601"/>
            <a:ext cx="14991606" cy="885974"/>
            <a:chOff x="0" y="0"/>
            <a:chExt cx="19988808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8880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9988808">
                  <a:moveTo>
                    <a:pt x="0" y="0"/>
                  </a:moveTo>
                  <a:lnTo>
                    <a:pt x="19988808" y="0"/>
                  </a:lnTo>
                  <a:lnTo>
                    <a:pt x="1998880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988808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Performance &amp; Feature Importance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4252912" y="4583311"/>
            <a:ext cx="9782026" cy="9782026"/>
          </a:xfrm>
          <a:custGeom>
            <a:avLst/>
            <a:gdLst/>
            <a:ahLst/>
            <a:cxnLst/>
            <a:rect r="r" b="b" t="t" l="l"/>
            <a:pathLst>
              <a:path h="9782026" w="9782026">
                <a:moveTo>
                  <a:pt x="0" y="0"/>
                </a:moveTo>
                <a:lnTo>
                  <a:pt x="9782027" y="0"/>
                </a:lnTo>
                <a:lnTo>
                  <a:pt x="9782027" y="9782026"/>
                </a:lnTo>
                <a:lnTo>
                  <a:pt x="0" y="9782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690741" y="7786836"/>
            <a:ext cx="127992" cy="566886"/>
            <a:chOff x="0" y="0"/>
            <a:chExt cx="170657" cy="7558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657" cy="755848"/>
            </a:xfrm>
            <a:custGeom>
              <a:avLst/>
              <a:gdLst/>
              <a:ahLst/>
              <a:cxnLst/>
              <a:rect r="r" b="b" t="t" l="l"/>
              <a:pathLst>
                <a:path h="755848" w="170657">
                  <a:moveTo>
                    <a:pt x="0" y="0"/>
                  </a:moveTo>
                  <a:lnTo>
                    <a:pt x="170657" y="0"/>
                  </a:lnTo>
                  <a:lnTo>
                    <a:pt x="170657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170657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4252912" y="4583311"/>
            <a:ext cx="9782026" cy="9782026"/>
          </a:xfrm>
          <a:custGeom>
            <a:avLst/>
            <a:gdLst/>
            <a:ahLst/>
            <a:cxnLst/>
            <a:rect r="r" b="b" t="t" l="l"/>
            <a:pathLst>
              <a:path h="9782026" w="9782026">
                <a:moveTo>
                  <a:pt x="0" y="0"/>
                </a:moveTo>
                <a:lnTo>
                  <a:pt x="9782027" y="0"/>
                </a:lnTo>
                <a:lnTo>
                  <a:pt x="9782027" y="9782026"/>
                </a:lnTo>
                <a:lnTo>
                  <a:pt x="0" y="9782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639347" y="5801618"/>
            <a:ext cx="201216" cy="566886"/>
            <a:chOff x="0" y="0"/>
            <a:chExt cx="268288" cy="7558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8288" cy="755848"/>
            </a:xfrm>
            <a:custGeom>
              <a:avLst/>
              <a:gdLst/>
              <a:ahLst/>
              <a:cxnLst/>
              <a:rect r="r" b="b" t="t" l="l"/>
              <a:pathLst>
                <a:path h="755848" w="268288">
                  <a:moveTo>
                    <a:pt x="0" y="0"/>
                  </a:moveTo>
                  <a:lnTo>
                    <a:pt x="268288" y="0"/>
                  </a:lnTo>
                  <a:lnTo>
                    <a:pt x="268288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268288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4252912" y="4583311"/>
            <a:ext cx="9782026" cy="9782026"/>
          </a:xfrm>
          <a:custGeom>
            <a:avLst/>
            <a:gdLst/>
            <a:ahLst/>
            <a:cxnLst/>
            <a:rect r="r" b="b" t="t" l="l"/>
            <a:pathLst>
              <a:path h="9782026" w="9782026">
                <a:moveTo>
                  <a:pt x="0" y="0"/>
                </a:moveTo>
                <a:lnTo>
                  <a:pt x="9782027" y="0"/>
                </a:lnTo>
                <a:lnTo>
                  <a:pt x="9782027" y="9782026"/>
                </a:lnTo>
                <a:lnTo>
                  <a:pt x="0" y="9782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447585" y="5801618"/>
            <a:ext cx="199876" cy="566886"/>
            <a:chOff x="0" y="0"/>
            <a:chExt cx="266502" cy="7558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6502" cy="755848"/>
            </a:xfrm>
            <a:custGeom>
              <a:avLst/>
              <a:gdLst/>
              <a:ahLst/>
              <a:cxnLst/>
              <a:rect r="r" b="b" t="t" l="l"/>
              <a:pathLst>
                <a:path h="755848" w="266502">
                  <a:moveTo>
                    <a:pt x="0" y="0"/>
                  </a:moveTo>
                  <a:lnTo>
                    <a:pt x="266502" y="0"/>
                  </a:lnTo>
                  <a:lnTo>
                    <a:pt x="266502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14300"/>
              <a:ext cx="266502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sp>
        <p:nvSpPr>
          <p:cNvPr name="Freeform 20" id="20" descr="preencoded.png"/>
          <p:cNvSpPr/>
          <p:nvPr/>
        </p:nvSpPr>
        <p:spPr>
          <a:xfrm flipH="false" flipV="false" rot="0">
            <a:off x="4252912" y="4583311"/>
            <a:ext cx="9782026" cy="9782026"/>
          </a:xfrm>
          <a:custGeom>
            <a:avLst/>
            <a:gdLst/>
            <a:ahLst/>
            <a:cxnLst/>
            <a:rect r="r" b="b" t="t" l="l"/>
            <a:pathLst>
              <a:path h="9782026" w="9782026">
                <a:moveTo>
                  <a:pt x="0" y="0"/>
                </a:moveTo>
                <a:lnTo>
                  <a:pt x="9782027" y="0"/>
                </a:lnTo>
                <a:lnTo>
                  <a:pt x="9782027" y="9782026"/>
                </a:lnTo>
                <a:lnTo>
                  <a:pt x="0" y="97820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415689" y="7786836"/>
            <a:ext cx="234255" cy="566886"/>
            <a:chOff x="0" y="0"/>
            <a:chExt cx="312340" cy="7558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2340" cy="755848"/>
            </a:xfrm>
            <a:custGeom>
              <a:avLst/>
              <a:gdLst/>
              <a:ahLst/>
              <a:cxnLst/>
              <a:rect r="r" b="b" t="t" l="l"/>
              <a:pathLst>
                <a:path h="755848" w="312340">
                  <a:moveTo>
                    <a:pt x="0" y="0"/>
                  </a:moveTo>
                  <a:lnTo>
                    <a:pt x="312340" y="0"/>
                  </a:lnTo>
                  <a:lnTo>
                    <a:pt x="312340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14300"/>
              <a:ext cx="312340" cy="8701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98649" y="4307532"/>
            <a:ext cx="3544044" cy="442912"/>
            <a:chOff x="0" y="0"/>
            <a:chExt cx="4725392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Evaluation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2238" y="4920555"/>
            <a:ext cx="3756869" cy="907256"/>
            <a:chOff x="0" y="0"/>
            <a:chExt cx="5009158" cy="12096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0091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009158">
                  <a:moveTo>
                    <a:pt x="0" y="0"/>
                  </a:moveTo>
                  <a:lnTo>
                    <a:pt x="5009158" y="0"/>
                  </a:lnTo>
                  <a:lnTo>
                    <a:pt x="50091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50091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Model evaluation using RMSE (Root Mean Squared Error).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80720" y="2265610"/>
            <a:ext cx="3544044" cy="442912"/>
            <a:chOff x="0" y="0"/>
            <a:chExt cx="4725392" cy="590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Prediction Accuracy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174308" y="2878634"/>
            <a:ext cx="3757018" cy="1360885"/>
            <a:chOff x="0" y="0"/>
            <a:chExt cx="5009357" cy="181451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09357" cy="1814513"/>
            </a:xfrm>
            <a:custGeom>
              <a:avLst/>
              <a:gdLst/>
              <a:ahLst/>
              <a:cxnLst/>
              <a:rect r="r" b="b" t="t" l="l"/>
              <a:pathLst>
                <a:path h="1814513" w="5009357">
                  <a:moveTo>
                    <a:pt x="0" y="0"/>
                  </a:moveTo>
                  <a:lnTo>
                    <a:pt x="5009357" y="0"/>
                  </a:lnTo>
                  <a:lnTo>
                    <a:pt x="50093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5009357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The model successfully predicts EV sales with reasonable accuracy.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60409" y="2719239"/>
            <a:ext cx="3549254" cy="442912"/>
            <a:chOff x="0" y="0"/>
            <a:chExt cx="4732338" cy="5905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32338" cy="590550"/>
            </a:xfrm>
            <a:custGeom>
              <a:avLst/>
              <a:gdLst/>
              <a:ahLst/>
              <a:cxnLst/>
              <a:rect r="r" b="b" t="t" l="l"/>
              <a:pathLst>
                <a:path h="590550" w="4732338">
                  <a:moveTo>
                    <a:pt x="0" y="0"/>
                  </a:moveTo>
                  <a:lnTo>
                    <a:pt x="4732338" y="0"/>
                  </a:lnTo>
                  <a:lnTo>
                    <a:pt x="473233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732338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Feature Importance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356526" y="3332261"/>
            <a:ext cx="3757018" cy="907256"/>
            <a:chOff x="0" y="0"/>
            <a:chExt cx="5009357" cy="12096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0093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5009357">
                  <a:moveTo>
                    <a:pt x="0" y="0"/>
                  </a:moveTo>
                  <a:lnTo>
                    <a:pt x="5009357" y="0"/>
                  </a:lnTo>
                  <a:lnTo>
                    <a:pt x="50093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500935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State and Vehicle Category have the highest impact.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3645157" y="4307532"/>
            <a:ext cx="3544044" cy="442912"/>
            <a:chOff x="0" y="0"/>
            <a:chExt cx="4725392" cy="59055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437"/>
                </a:lnSpc>
              </a:pPr>
              <a:r>
                <a:rPr lang="en-US" sz="2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Time-based Factors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3538746" y="4920555"/>
            <a:ext cx="3757017" cy="907256"/>
            <a:chOff x="0" y="0"/>
            <a:chExt cx="5009357" cy="120967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0093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5009357">
                  <a:moveTo>
                    <a:pt x="0" y="0"/>
                  </a:moveTo>
                  <a:lnTo>
                    <a:pt x="5009357" y="0"/>
                  </a:lnTo>
                  <a:lnTo>
                    <a:pt x="50093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85725"/>
              <a:ext cx="500935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Time-based factors (Year, Month) influence trends.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19987" y="521940"/>
            <a:ext cx="4923532" cy="590996"/>
            <a:chOff x="0" y="0"/>
            <a:chExt cx="6564710" cy="787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64710" cy="787995"/>
            </a:xfrm>
            <a:custGeom>
              <a:avLst/>
              <a:gdLst/>
              <a:ahLst/>
              <a:cxnLst/>
              <a:rect r="r" b="b" t="t" l="l"/>
              <a:pathLst>
                <a:path h="787995" w="6564710">
                  <a:moveTo>
                    <a:pt x="0" y="0"/>
                  </a:moveTo>
                  <a:lnTo>
                    <a:pt x="6564710" y="0"/>
                  </a:lnTo>
                  <a:lnTo>
                    <a:pt x="6564710" y="787995"/>
                  </a:lnTo>
                  <a:lnTo>
                    <a:pt x="0" y="7879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6564710" cy="8070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25"/>
                </a:lnSpc>
              </a:pPr>
              <a:r>
                <a:rPr lang="en-US" sz="36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Summary of Insights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19987" y="1491109"/>
            <a:ext cx="10106025" cy="624185"/>
            <a:chOff x="0" y="0"/>
            <a:chExt cx="13474700" cy="8322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74700" cy="832247"/>
            </a:xfrm>
            <a:custGeom>
              <a:avLst/>
              <a:gdLst/>
              <a:ahLst/>
              <a:cxnLst/>
              <a:rect r="r" b="b" t="t" l="l"/>
              <a:pathLst>
                <a:path h="832247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832247"/>
                  </a:lnTo>
                  <a:lnTo>
                    <a:pt x="0" y="832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4775"/>
              <a:ext cx="13474700" cy="7274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874"/>
                </a:lnSpc>
              </a:pPr>
              <a:r>
                <a:rPr lang="en-US" sz="487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390710" y="2351634"/>
            <a:ext cx="2364432" cy="295572"/>
            <a:chOff x="0" y="0"/>
            <a:chExt cx="3152577" cy="3940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52577" cy="394097"/>
            </a:xfrm>
            <a:custGeom>
              <a:avLst/>
              <a:gdLst/>
              <a:ahLst/>
              <a:cxnLst/>
              <a:rect r="r" b="b" t="t" l="l"/>
              <a:pathLst>
                <a:path h="394097" w="3152577">
                  <a:moveTo>
                    <a:pt x="0" y="0"/>
                  </a:moveTo>
                  <a:lnTo>
                    <a:pt x="3152577" y="0"/>
                  </a:lnTo>
                  <a:lnTo>
                    <a:pt x="3152577" y="394097"/>
                  </a:lnTo>
                  <a:lnTo>
                    <a:pt x="0" y="394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152577" cy="413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2"/>
                </a:lnSpc>
              </a:pPr>
              <a:r>
                <a:rPr lang="en-US" sz="18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States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19987" y="2760612"/>
            <a:ext cx="10106025" cy="302567"/>
            <a:chOff x="0" y="0"/>
            <a:chExt cx="13474700" cy="4034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474700" cy="403423"/>
            </a:xfrm>
            <a:custGeom>
              <a:avLst/>
              <a:gdLst/>
              <a:ahLst/>
              <a:cxnLst/>
              <a:rect r="r" b="b" t="t" l="l"/>
              <a:pathLst>
                <a:path h="403423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403423"/>
                  </a:lnTo>
                  <a:lnTo>
                    <a:pt x="0" y="403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3474700" cy="451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4"/>
                </a:lnSpc>
              </a:pPr>
              <a:r>
                <a:rPr lang="en-US" sz="143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Maharashtra, Karnataka, and UP lead in EV sales.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519988" y="3725019"/>
            <a:ext cx="10106025" cy="1008311"/>
            <a:chOff x="0" y="0"/>
            <a:chExt cx="13474700" cy="13444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474700" cy="1344415"/>
            </a:xfrm>
            <a:custGeom>
              <a:avLst/>
              <a:gdLst/>
              <a:ahLst/>
              <a:cxnLst/>
              <a:rect r="r" b="b" t="t" l="l"/>
              <a:pathLst>
                <a:path h="1344415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1344415"/>
                  </a:lnTo>
                  <a:lnTo>
                    <a:pt x="0" y="1344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04775"/>
              <a:ext cx="13474700" cy="12396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874"/>
                </a:lnSpc>
              </a:pPr>
              <a:r>
                <a:rPr lang="en-US" sz="487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390710" y="4585544"/>
            <a:ext cx="2364432" cy="295572"/>
            <a:chOff x="0" y="0"/>
            <a:chExt cx="3152577" cy="3940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52577" cy="394097"/>
            </a:xfrm>
            <a:custGeom>
              <a:avLst/>
              <a:gdLst/>
              <a:ahLst/>
              <a:cxnLst/>
              <a:rect r="r" b="b" t="t" l="l"/>
              <a:pathLst>
                <a:path h="394097" w="3152577">
                  <a:moveTo>
                    <a:pt x="0" y="0"/>
                  </a:moveTo>
                  <a:lnTo>
                    <a:pt x="3152577" y="0"/>
                  </a:lnTo>
                  <a:lnTo>
                    <a:pt x="3152577" y="394097"/>
                  </a:lnTo>
                  <a:lnTo>
                    <a:pt x="0" y="394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3152577" cy="413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2"/>
                </a:lnSpc>
              </a:pPr>
              <a:r>
                <a:rPr lang="en-US" sz="18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Dominant Category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519987" y="4994522"/>
            <a:ext cx="10106025" cy="302568"/>
            <a:chOff x="0" y="0"/>
            <a:chExt cx="13474700" cy="4034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474700" cy="403423"/>
            </a:xfrm>
            <a:custGeom>
              <a:avLst/>
              <a:gdLst/>
              <a:ahLst/>
              <a:cxnLst/>
              <a:rect r="r" b="b" t="t" l="l"/>
              <a:pathLst>
                <a:path h="403423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403423"/>
                  </a:lnTo>
                  <a:lnTo>
                    <a:pt x="0" y="403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3474700" cy="451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4"/>
                </a:lnSpc>
              </a:pPr>
              <a:r>
                <a:rPr lang="en-US" sz="143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2-Wheelers dominate the market, followed by commercial 3-Wheelers.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519988" y="5958929"/>
            <a:ext cx="10106025" cy="1008311"/>
            <a:chOff x="0" y="0"/>
            <a:chExt cx="13474700" cy="134441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474700" cy="1344415"/>
            </a:xfrm>
            <a:custGeom>
              <a:avLst/>
              <a:gdLst/>
              <a:ahLst/>
              <a:cxnLst/>
              <a:rect r="r" b="b" t="t" l="l"/>
              <a:pathLst>
                <a:path h="1344415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1344415"/>
                  </a:lnTo>
                  <a:lnTo>
                    <a:pt x="0" y="1344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04775"/>
              <a:ext cx="13474700" cy="12396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874"/>
                </a:lnSpc>
              </a:pPr>
              <a:r>
                <a:rPr lang="en-US" sz="487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390710" y="6819454"/>
            <a:ext cx="2364432" cy="295572"/>
            <a:chOff x="0" y="0"/>
            <a:chExt cx="3152577" cy="39409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52577" cy="394097"/>
            </a:xfrm>
            <a:custGeom>
              <a:avLst/>
              <a:gdLst/>
              <a:ahLst/>
              <a:cxnLst/>
              <a:rect r="r" b="b" t="t" l="l"/>
              <a:pathLst>
                <a:path h="394097" w="3152577">
                  <a:moveTo>
                    <a:pt x="0" y="0"/>
                  </a:moveTo>
                  <a:lnTo>
                    <a:pt x="3152577" y="0"/>
                  </a:lnTo>
                  <a:lnTo>
                    <a:pt x="3152577" y="394097"/>
                  </a:lnTo>
                  <a:lnTo>
                    <a:pt x="0" y="394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52577" cy="413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2"/>
                </a:lnSpc>
              </a:pPr>
              <a:r>
                <a:rPr lang="en-US" sz="18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Growth Post-2018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519987" y="7228434"/>
            <a:ext cx="10106025" cy="302568"/>
            <a:chOff x="0" y="0"/>
            <a:chExt cx="13474700" cy="40342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474700" cy="403423"/>
            </a:xfrm>
            <a:custGeom>
              <a:avLst/>
              <a:gdLst/>
              <a:ahLst/>
              <a:cxnLst/>
              <a:rect r="r" b="b" t="t" l="l"/>
              <a:pathLst>
                <a:path h="403423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403423"/>
                  </a:lnTo>
                  <a:lnTo>
                    <a:pt x="0" y="403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3474700" cy="451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4"/>
                </a:lnSpc>
              </a:pPr>
              <a:r>
                <a:rPr lang="en-US" sz="143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Sales have increased significantly post-2018 due to government incentives.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519988" y="8192840"/>
            <a:ext cx="10106025" cy="1008310"/>
            <a:chOff x="0" y="0"/>
            <a:chExt cx="13474700" cy="134441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474700" cy="1344413"/>
            </a:xfrm>
            <a:custGeom>
              <a:avLst/>
              <a:gdLst/>
              <a:ahLst/>
              <a:cxnLst/>
              <a:rect r="r" b="b" t="t" l="l"/>
              <a:pathLst>
                <a:path h="1344413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1344413"/>
                  </a:lnTo>
                  <a:lnTo>
                    <a:pt x="0" y="1344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04775"/>
              <a:ext cx="13474700" cy="12396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874"/>
                </a:lnSpc>
              </a:pPr>
              <a:r>
                <a:rPr lang="en-US" sz="4875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387286" y="9053364"/>
            <a:ext cx="2371427" cy="295572"/>
            <a:chOff x="0" y="0"/>
            <a:chExt cx="3161903" cy="39409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161903" cy="394097"/>
            </a:xfrm>
            <a:custGeom>
              <a:avLst/>
              <a:gdLst/>
              <a:ahLst/>
              <a:cxnLst/>
              <a:rect r="r" b="b" t="t" l="l"/>
              <a:pathLst>
                <a:path h="394097" w="3161903">
                  <a:moveTo>
                    <a:pt x="0" y="0"/>
                  </a:moveTo>
                  <a:lnTo>
                    <a:pt x="3161903" y="0"/>
                  </a:lnTo>
                  <a:lnTo>
                    <a:pt x="3161903" y="394097"/>
                  </a:lnTo>
                  <a:lnTo>
                    <a:pt x="0" y="394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3161903" cy="413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12"/>
                </a:lnSpc>
              </a:pPr>
              <a:r>
                <a:rPr lang="en-US" sz="18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Predictive Modeling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519987" y="9462344"/>
            <a:ext cx="10106025" cy="302567"/>
            <a:chOff x="0" y="0"/>
            <a:chExt cx="13474700" cy="40342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474700" cy="403423"/>
            </a:xfrm>
            <a:custGeom>
              <a:avLst/>
              <a:gdLst/>
              <a:ahLst/>
              <a:cxnLst/>
              <a:rect r="r" b="b" t="t" l="l"/>
              <a:pathLst>
                <a:path h="403423" w="13474700">
                  <a:moveTo>
                    <a:pt x="0" y="0"/>
                  </a:moveTo>
                  <a:lnTo>
                    <a:pt x="13474700" y="0"/>
                  </a:lnTo>
                  <a:lnTo>
                    <a:pt x="13474700" y="403423"/>
                  </a:lnTo>
                  <a:lnTo>
                    <a:pt x="0" y="403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13474700" cy="4510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4"/>
                </a:lnSpc>
              </a:pPr>
              <a:r>
                <a:rPr lang="en-US" sz="143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Predictive modeling helps estimate future EV demand.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344514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Next Steps &amp; Further Analysis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5475" y="3536900"/>
            <a:ext cx="222051" cy="1076176"/>
            <a:chOff x="0" y="0"/>
            <a:chExt cx="296068" cy="14349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487966" y="3541662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Enhance Model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87966" y="4154686"/>
            <a:ext cx="8807797" cy="453629"/>
            <a:chOff x="0" y="0"/>
            <a:chExt cx="11743730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43730" cy="604838"/>
            </a:xfrm>
            <a:custGeom>
              <a:avLst/>
              <a:gdLst/>
              <a:ahLst/>
              <a:cxnLst/>
              <a:rect r="r" b="b" t="t" l="l"/>
              <a:pathLst>
                <a:path h="604838" w="11743730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174373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Use Deep Learning for better prediction accuracy.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70676" y="4887069"/>
            <a:ext cx="222051" cy="1076176"/>
            <a:chOff x="0" y="0"/>
            <a:chExt cx="296068" cy="14349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913167" y="4891831"/>
            <a:ext cx="5687318" cy="442912"/>
            <a:chOff x="0" y="0"/>
            <a:chExt cx="7583090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583090" cy="590550"/>
            </a:xfrm>
            <a:custGeom>
              <a:avLst/>
              <a:gdLst/>
              <a:ahLst/>
              <a:cxnLst/>
              <a:rect r="r" b="b" t="t" l="l"/>
              <a:pathLst>
                <a:path h="590550" w="7583090">
                  <a:moveTo>
                    <a:pt x="0" y="0"/>
                  </a:moveTo>
                  <a:lnTo>
                    <a:pt x="7583090" y="0"/>
                  </a:lnTo>
                  <a:lnTo>
                    <a:pt x="758309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7583090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 Macroeconomic Factors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913167" y="5504855"/>
            <a:ext cx="8382595" cy="453629"/>
            <a:chOff x="0" y="0"/>
            <a:chExt cx="11176793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176793" cy="604838"/>
            </a:xfrm>
            <a:custGeom>
              <a:avLst/>
              <a:gdLst/>
              <a:ahLst/>
              <a:cxnLst/>
              <a:rect r="r" b="b" t="t" l="l"/>
              <a:pathLst>
                <a:path h="604838" w="11176793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11767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Include macroeconomic factors (fuel prices, policies, etc.).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696028" y="6237237"/>
            <a:ext cx="222051" cy="1076176"/>
            <a:chOff x="0" y="0"/>
            <a:chExt cx="296068" cy="143490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338519" y="6242000"/>
            <a:ext cx="3544044" cy="442912"/>
            <a:chOff x="0" y="0"/>
            <a:chExt cx="4725392" cy="590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Expand Dataset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338519" y="6855024"/>
            <a:ext cx="7957245" cy="453629"/>
            <a:chOff x="0" y="0"/>
            <a:chExt cx="10609660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609660" cy="604838"/>
            </a:xfrm>
            <a:custGeom>
              <a:avLst/>
              <a:gdLst/>
              <a:ahLst/>
              <a:cxnLst/>
              <a:rect r="r" b="b" t="t" l="l"/>
              <a:pathLst>
                <a:path h="604838" w="10609660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60966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Expand dataset to recent years (2024 &amp; beyond).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121379" y="7587406"/>
            <a:ext cx="222051" cy="1076176"/>
            <a:chOff x="0" y="0"/>
            <a:chExt cx="296068" cy="143490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283337" cy="1422146"/>
            </a:xfrm>
            <a:custGeom>
              <a:avLst/>
              <a:gdLst/>
              <a:ahLst/>
              <a:cxnLst/>
              <a:rect r="r" b="b" t="t" l="l"/>
              <a:pathLst>
                <a:path h="1422146" w="283337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96164" cy="1434846"/>
            </a:xfrm>
            <a:custGeom>
              <a:avLst/>
              <a:gdLst/>
              <a:ahLst/>
              <a:cxnLst/>
              <a:rect r="r" b="b" t="t" l="l"/>
              <a:pathLst>
                <a:path h="1434846" w="296164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763869" y="7592169"/>
            <a:ext cx="3544044" cy="442912"/>
            <a:chOff x="0" y="0"/>
            <a:chExt cx="4725392" cy="5905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Real-time Data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763869" y="8205192"/>
            <a:ext cx="7531894" cy="453629"/>
            <a:chOff x="0" y="0"/>
            <a:chExt cx="10042525" cy="6048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042525" cy="604838"/>
            </a:xfrm>
            <a:custGeom>
              <a:avLst/>
              <a:gdLst/>
              <a:ahLst/>
              <a:cxnLst/>
              <a:rect r="r" b="b" t="t" l="l"/>
              <a:pathLst>
                <a:path h="604838" w="10042525">
                  <a:moveTo>
                    <a:pt x="0" y="0"/>
                  </a:moveTo>
                  <a:lnTo>
                    <a:pt x="10042525" y="0"/>
                  </a:lnTo>
                  <a:lnTo>
                    <a:pt x="100425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004252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Use real-time data to track ongoing EV sales trends.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8774" y="105623"/>
            <a:ext cx="19889899" cy="10181377"/>
          </a:xfrm>
          <a:custGeom>
            <a:avLst/>
            <a:gdLst/>
            <a:ahLst/>
            <a:cxnLst/>
            <a:rect r="r" b="b" t="t" l="l"/>
            <a:pathLst>
              <a:path h="10181377" w="19889899">
                <a:moveTo>
                  <a:pt x="0" y="0"/>
                </a:moveTo>
                <a:lnTo>
                  <a:pt x="19889899" y="0"/>
                </a:lnTo>
                <a:lnTo>
                  <a:pt x="19889899" y="10181377"/>
                </a:lnTo>
                <a:lnTo>
                  <a:pt x="0" y="10181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677" r="0" b="-47677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350637" cy="10480943"/>
          </a:xfrm>
          <a:custGeom>
            <a:avLst/>
            <a:gdLst/>
            <a:ahLst/>
            <a:cxnLst/>
            <a:rect r="r" b="b" t="t" l="l"/>
            <a:pathLst>
              <a:path h="10480943" w="9350637">
                <a:moveTo>
                  <a:pt x="0" y="0"/>
                </a:moveTo>
                <a:lnTo>
                  <a:pt x="9350637" y="0"/>
                </a:lnTo>
                <a:lnTo>
                  <a:pt x="9350637" y="10480943"/>
                </a:lnTo>
                <a:lnTo>
                  <a:pt x="0" y="1048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44" t="0" r="-60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57366" y="828675"/>
            <a:ext cx="7754209" cy="299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1"/>
              </a:lnSpc>
            </a:pPr>
            <a:r>
              <a:rPr lang="en-US" sz="10072">
                <a:solidFill>
                  <a:srgbClr val="004AAD"/>
                </a:solidFill>
                <a:latin typeface="Hangout"/>
                <a:ea typeface="Hangout"/>
                <a:cs typeface="Hangout"/>
                <a:sym typeface="Hangout"/>
              </a:rPr>
              <a:t>Contact 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47115" y="4138190"/>
            <a:ext cx="8174712" cy="770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0"/>
              </a:lnSpc>
            </a:pPr>
            <a:r>
              <a:rPr lang="en-US" sz="4536" b="tru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Email : ds075156@gmail.com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47115" y="5264372"/>
            <a:ext cx="8440885" cy="143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sz="2779" b="tru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LinkedIn : </a:t>
            </a:r>
            <a:r>
              <a:rPr lang="en-US" b="true" sz="2779" u="sng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www.linkedin.com/in/dhruvsingh-data-analyst/"/>
              </a:rPr>
              <a:t>https://www.linkedin.com/in/dhruvsingh-data-analyst/</a:t>
            </a:r>
            <a:r>
              <a:rPr lang="en-US" sz="2779" b="tru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47115" y="7041633"/>
            <a:ext cx="8440885" cy="138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  <a:r>
              <a:rPr lang="en-US" sz="2672" b="tru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: </a:t>
            </a:r>
            <a:r>
              <a:rPr lang="en-US" b="true" sz="2672" u="sng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s://github.com/dhru07/Electric_Vehicle_Sales_Analysis_UM"/>
              </a:rPr>
              <a:t>https://github.com/dhru07/Electric_Vehicle_Sales_Analysis_UM 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163" y="2913703"/>
            <a:ext cx="7088237" cy="1110702"/>
            <a:chOff x="0" y="0"/>
            <a:chExt cx="9450983" cy="14809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0984" cy="1480936"/>
            </a:xfrm>
            <a:custGeom>
              <a:avLst/>
              <a:gdLst/>
              <a:ahLst/>
              <a:cxnLst/>
              <a:rect r="r" b="b" t="t" l="l"/>
              <a:pathLst>
                <a:path h="1480936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480936"/>
                  </a:lnTo>
                  <a:lnTo>
                    <a:pt x="0" y="14809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450983" cy="151903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Objectives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599972"/>
            <a:ext cx="3544044" cy="543528"/>
            <a:chOff x="0" y="0"/>
            <a:chExt cx="4725392" cy="7247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724704"/>
            </a:xfrm>
            <a:custGeom>
              <a:avLst/>
              <a:gdLst/>
              <a:ahLst/>
              <a:cxnLst/>
              <a:rect r="r" b="b" t="t" l="l"/>
              <a:pathLst>
                <a:path h="724704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24704"/>
                  </a:lnTo>
                  <a:lnTo>
                    <a:pt x="0" y="7247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725392" cy="7437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Identify Trends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8665" y="5715000"/>
            <a:ext cx="4972645" cy="907256"/>
            <a:chOff x="0" y="0"/>
            <a:chExt cx="6630193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Analyze EV sales trends across different states.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6160" y="4599972"/>
            <a:ext cx="4738687" cy="543528"/>
            <a:chOff x="0" y="0"/>
            <a:chExt cx="6318250" cy="7247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18250" cy="724704"/>
            </a:xfrm>
            <a:custGeom>
              <a:avLst/>
              <a:gdLst/>
              <a:ahLst/>
              <a:cxnLst/>
              <a:rect r="r" b="b" t="t" l="l"/>
              <a:pathLst>
                <a:path h="724704" w="6318250">
                  <a:moveTo>
                    <a:pt x="0" y="0"/>
                  </a:moveTo>
                  <a:lnTo>
                    <a:pt x="6318250" y="0"/>
                  </a:lnTo>
                  <a:lnTo>
                    <a:pt x="6318250" y="724704"/>
                  </a:lnTo>
                  <a:lnTo>
                    <a:pt x="0" y="7247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6318250" cy="7437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Analyze Vehicle Categories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66160" y="5715000"/>
            <a:ext cx="4972645" cy="907256"/>
            <a:chOff x="0" y="0"/>
            <a:chExt cx="6630193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Explore popular vehicle categories and types.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40084" y="4599972"/>
            <a:ext cx="3562052" cy="543528"/>
            <a:chOff x="0" y="0"/>
            <a:chExt cx="4749403" cy="7247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49404" cy="724704"/>
            </a:xfrm>
            <a:custGeom>
              <a:avLst/>
              <a:gdLst/>
              <a:ahLst/>
              <a:cxnLst/>
              <a:rect r="r" b="b" t="t" l="l"/>
              <a:pathLst>
                <a:path h="724704" w="4749404">
                  <a:moveTo>
                    <a:pt x="0" y="0"/>
                  </a:moveTo>
                  <a:lnTo>
                    <a:pt x="4749404" y="0"/>
                  </a:lnTo>
                  <a:lnTo>
                    <a:pt x="4749404" y="724704"/>
                  </a:lnTo>
                  <a:lnTo>
                    <a:pt x="0" y="7247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749403" cy="7437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Predict Future Sales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40084" y="5715000"/>
            <a:ext cx="4972645" cy="907256"/>
            <a:chOff x="0" y="0"/>
            <a:chExt cx="6630193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Predict future EV sales using machine learning models.</a:t>
              </a:r>
            </a:p>
          </p:txBody>
        </p:sp>
      </p:grp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45772" y="777925"/>
            <a:ext cx="9273927" cy="881955"/>
            <a:chOff x="0" y="0"/>
            <a:chExt cx="12365237" cy="11759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65237" cy="1175940"/>
            </a:xfrm>
            <a:custGeom>
              <a:avLst/>
              <a:gdLst/>
              <a:ahLst/>
              <a:cxnLst/>
              <a:rect r="r" b="b" t="t" l="l"/>
              <a:pathLst>
                <a:path h="1175940" w="12365237">
                  <a:moveTo>
                    <a:pt x="0" y="0"/>
                  </a:moveTo>
                  <a:lnTo>
                    <a:pt x="12365237" y="0"/>
                  </a:lnTo>
                  <a:lnTo>
                    <a:pt x="12365237" y="1175940"/>
                  </a:lnTo>
                  <a:lnTo>
                    <a:pt x="0" y="1175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365237" cy="12140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0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Tools &amp; Technologies Used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1010" y="2078385"/>
            <a:ext cx="9463980" cy="1654374"/>
            <a:chOff x="0" y="0"/>
            <a:chExt cx="12618640" cy="22058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2605893" cy="2193163"/>
            </a:xfrm>
            <a:custGeom>
              <a:avLst/>
              <a:gdLst/>
              <a:ahLst/>
              <a:cxnLst/>
              <a:rect r="r" b="b" t="t" l="l"/>
              <a:pathLst>
                <a:path h="2193163" w="12605893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12447143" y="0"/>
                  </a:lnTo>
                  <a:cubicBezTo>
                    <a:pt x="12534900" y="0"/>
                    <a:pt x="12605893" y="70739"/>
                    <a:pt x="12605893" y="157988"/>
                  </a:cubicBezTo>
                  <a:lnTo>
                    <a:pt x="12605893" y="2035048"/>
                  </a:lnTo>
                  <a:cubicBezTo>
                    <a:pt x="12605893" y="2122297"/>
                    <a:pt x="12534774" y="2193036"/>
                    <a:pt x="12447143" y="2193036"/>
                  </a:cubicBezTo>
                  <a:lnTo>
                    <a:pt x="158750" y="2193036"/>
                  </a:lnTo>
                  <a:cubicBezTo>
                    <a:pt x="71120" y="2193163"/>
                    <a:pt x="0" y="2122424"/>
                    <a:pt x="0" y="203504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18593" cy="2205736"/>
            </a:xfrm>
            <a:custGeom>
              <a:avLst/>
              <a:gdLst/>
              <a:ahLst/>
              <a:cxnLst/>
              <a:rect r="r" b="b" t="t" l="l"/>
              <a:pathLst>
                <a:path h="2205736" w="12618593">
                  <a:moveTo>
                    <a:pt x="0" y="164338"/>
                  </a:moveTo>
                  <a:cubicBezTo>
                    <a:pt x="0" y="73533"/>
                    <a:pt x="73914" y="0"/>
                    <a:pt x="165100" y="0"/>
                  </a:cubicBezTo>
                  <a:lnTo>
                    <a:pt x="12453493" y="0"/>
                  </a:lnTo>
                  <a:lnTo>
                    <a:pt x="12453493" y="6350"/>
                  </a:lnTo>
                  <a:lnTo>
                    <a:pt x="12453493" y="0"/>
                  </a:lnTo>
                  <a:cubicBezTo>
                    <a:pt x="12544679" y="0"/>
                    <a:pt x="12618593" y="73533"/>
                    <a:pt x="12618593" y="164338"/>
                  </a:cubicBezTo>
                  <a:lnTo>
                    <a:pt x="12612243" y="164338"/>
                  </a:lnTo>
                  <a:lnTo>
                    <a:pt x="12618593" y="164338"/>
                  </a:lnTo>
                  <a:lnTo>
                    <a:pt x="12618593" y="2041398"/>
                  </a:lnTo>
                  <a:lnTo>
                    <a:pt x="12612243" y="2041398"/>
                  </a:lnTo>
                  <a:lnTo>
                    <a:pt x="12618593" y="2041398"/>
                  </a:lnTo>
                  <a:cubicBezTo>
                    <a:pt x="12618593" y="2132203"/>
                    <a:pt x="12544679" y="2205736"/>
                    <a:pt x="12453493" y="2205736"/>
                  </a:cubicBezTo>
                  <a:lnTo>
                    <a:pt x="12453493" y="2199386"/>
                  </a:lnTo>
                  <a:lnTo>
                    <a:pt x="12453493" y="2205736"/>
                  </a:lnTo>
                  <a:lnTo>
                    <a:pt x="165100" y="2205736"/>
                  </a:lnTo>
                  <a:lnTo>
                    <a:pt x="165100" y="2199386"/>
                  </a:lnTo>
                  <a:lnTo>
                    <a:pt x="165100" y="2205736"/>
                  </a:lnTo>
                  <a:cubicBezTo>
                    <a:pt x="73914" y="2205736"/>
                    <a:pt x="0" y="2132203"/>
                    <a:pt x="0" y="2041398"/>
                  </a:cubicBezTo>
                  <a:lnTo>
                    <a:pt x="0" y="164338"/>
                  </a:lnTo>
                  <a:lnTo>
                    <a:pt x="6350" y="164338"/>
                  </a:lnTo>
                  <a:lnTo>
                    <a:pt x="0" y="164338"/>
                  </a:lnTo>
                  <a:moveTo>
                    <a:pt x="12700" y="164338"/>
                  </a:moveTo>
                  <a:lnTo>
                    <a:pt x="12700" y="2041398"/>
                  </a:lnTo>
                  <a:lnTo>
                    <a:pt x="6350" y="2041398"/>
                  </a:lnTo>
                  <a:lnTo>
                    <a:pt x="12700" y="2041398"/>
                  </a:lnTo>
                  <a:cubicBezTo>
                    <a:pt x="12700" y="2125091"/>
                    <a:pt x="80899" y="2193036"/>
                    <a:pt x="165100" y="2193036"/>
                  </a:cubicBezTo>
                  <a:lnTo>
                    <a:pt x="12453493" y="2193036"/>
                  </a:lnTo>
                  <a:cubicBezTo>
                    <a:pt x="12537694" y="2193036"/>
                    <a:pt x="12605893" y="2125091"/>
                    <a:pt x="12605893" y="2041398"/>
                  </a:cubicBezTo>
                  <a:lnTo>
                    <a:pt x="12605893" y="164338"/>
                  </a:lnTo>
                  <a:cubicBezTo>
                    <a:pt x="12605893" y="80645"/>
                    <a:pt x="12537694" y="12700"/>
                    <a:pt x="12453493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645"/>
                    <a:pt x="12700" y="16433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137475" y="2374850"/>
            <a:ext cx="3527822" cy="440829"/>
            <a:chOff x="0" y="0"/>
            <a:chExt cx="4703763" cy="5877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03763" cy="587772"/>
            </a:xfrm>
            <a:custGeom>
              <a:avLst/>
              <a:gdLst/>
              <a:ahLst/>
              <a:cxnLst/>
              <a:rect r="r" b="b" t="t" l="l"/>
              <a:pathLst>
                <a:path h="587772" w="4703763">
                  <a:moveTo>
                    <a:pt x="0" y="0"/>
                  </a:moveTo>
                  <a:lnTo>
                    <a:pt x="4703763" y="0"/>
                  </a:lnTo>
                  <a:lnTo>
                    <a:pt x="4703763" y="587772"/>
                  </a:lnTo>
                  <a:lnTo>
                    <a:pt x="0" y="587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703763" cy="6068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Programming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37475" y="2984898"/>
            <a:ext cx="8871049" cy="451396"/>
            <a:chOff x="0" y="0"/>
            <a:chExt cx="11828065" cy="6018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28065" cy="601862"/>
            </a:xfrm>
            <a:custGeom>
              <a:avLst/>
              <a:gdLst/>
              <a:ahLst/>
              <a:cxnLst/>
              <a:rect r="r" b="b" t="t" l="l"/>
              <a:pathLst>
                <a:path h="601862" w="11828065">
                  <a:moveTo>
                    <a:pt x="0" y="0"/>
                  </a:moveTo>
                  <a:lnTo>
                    <a:pt x="11828065" y="0"/>
                  </a:lnTo>
                  <a:lnTo>
                    <a:pt x="11828065" y="601862"/>
                  </a:lnTo>
                  <a:lnTo>
                    <a:pt x="0" y="601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1828065" cy="6875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Python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841010" y="4005411"/>
            <a:ext cx="9463980" cy="1654374"/>
            <a:chOff x="0" y="0"/>
            <a:chExt cx="12618640" cy="22058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2605893" cy="2193163"/>
            </a:xfrm>
            <a:custGeom>
              <a:avLst/>
              <a:gdLst/>
              <a:ahLst/>
              <a:cxnLst/>
              <a:rect r="r" b="b" t="t" l="l"/>
              <a:pathLst>
                <a:path h="2193163" w="12605893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12447143" y="0"/>
                  </a:lnTo>
                  <a:cubicBezTo>
                    <a:pt x="12534900" y="0"/>
                    <a:pt x="12605893" y="70739"/>
                    <a:pt x="12605893" y="157988"/>
                  </a:cubicBezTo>
                  <a:lnTo>
                    <a:pt x="12605893" y="2035048"/>
                  </a:lnTo>
                  <a:cubicBezTo>
                    <a:pt x="12605893" y="2122297"/>
                    <a:pt x="12534774" y="2193036"/>
                    <a:pt x="12447143" y="2193036"/>
                  </a:cubicBezTo>
                  <a:lnTo>
                    <a:pt x="158750" y="2193036"/>
                  </a:lnTo>
                  <a:cubicBezTo>
                    <a:pt x="71120" y="2193163"/>
                    <a:pt x="0" y="2122424"/>
                    <a:pt x="0" y="203504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618593" cy="2205736"/>
            </a:xfrm>
            <a:custGeom>
              <a:avLst/>
              <a:gdLst/>
              <a:ahLst/>
              <a:cxnLst/>
              <a:rect r="r" b="b" t="t" l="l"/>
              <a:pathLst>
                <a:path h="2205736" w="12618593">
                  <a:moveTo>
                    <a:pt x="0" y="164338"/>
                  </a:moveTo>
                  <a:cubicBezTo>
                    <a:pt x="0" y="73533"/>
                    <a:pt x="73914" y="0"/>
                    <a:pt x="165100" y="0"/>
                  </a:cubicBezTo>
                  <a:lnTo>
                    <a:pt x="12453493" y="0"/>
                  </a:lnTo>
                  <a:lnTo>
                    <a:pt x="12453493" y="6350"/>
                  </a:lnTo>
                  <a:lnTo>
                    <a:pt x="12453493" y="0"/>
                  </a:lnTo>
                  <a:cubicBezTo>
                    <a:pt x="12544679" y="0"/>
                    <a:pt x="12618593" y="73533"/>
                    <a:pt x="12618593" y="164338"/>
                  </a:cubicBezTo>
                  <a:lnTo>
                    <a:pt x="12612243" y="164338"/>
                  </a:lnTo>
                  <a:lnTo>
                    <a:pt x="12618593" y="164338"/>
                  </a:lnTo>
                  <a:lnTo>
                    <a:pt x="12618593" y="2041398"/>
                  </a:lnTo>
                  <a:lnTo>
                    <a:pt x="12612243" y="2041398"/>
                  </a:lnTo>
                  <a:lnTo>
                    <a:pt x="12618593" y="2041398"/>
                  </a:lnTo>
                  <a:cubicBezTo>
                    <a:pt x="12618593" y="2132203"/>
                    <a:pt x="12544679" y="2205736"/>
                    <a:pt x="12453493" y="2205736"/>
                  </a:cubicBezTo>
                  <a:lnTo>
                    <a:pt x="12453493" y="2199386"/>
                  </a:lnTo>
                  <a:lnTo>
                    <a:pt x="12453493" y="2205736"/>
                  </a:lnTo>
                  <a:lnTo>
                    <a:pt x="165100" y="2205736"/>
                  </a:lnTo>
                  <a:lnTo>
                    <a:pt x="165100" y="2199386"/>
                  </a:lnTo>
                  <a:lnTo>
                    <a:pt x="165100" y="2205736"/>
                  </a:lnTo>
                  <a:cubicBezTo>
                    <a:pt x="73914" y="2205736"/>
                    <a:pt x="0" y="2132203"/>
                    <a:pt x="0" y="2041398"/>
                  </a:cubicBezTo>
                  <a:lnTo>
                    <a:pt x="0" y="164338"/>
                  </a:lnTo>
                  <a:lnTo>
                    <a:pt x="6350" y="164338"/>
                  </a:lnTo>
                  <a:lnTo>
                    <a:pt x="0" y="164338"/>
                  </a:lnTo>
                  <a:moveTo>
                    <a:pt x="12700" y="164338"/>
                  </a:moveTo>
                  <a:lnTo>
                    <a:pt x="12700" y="2041398"/>
                  </a:lnTo>
                  <a:lnTo>
                    <a:pt x="6350" y="2041398"/>
                  </a:lnTo>
                  <a:lnTo>
                    <a:pt x="12700" y="2041398"/>
                  </a:lnTo>
                  <a:cubicBezTo>
                    <a:pt x="12700" y="2125091"/>
                    <a:pt x="80899" y="2193036"/>
                    <a:pt x="165100" y="2193036"/>
                  </a:cubicBezTo>
                  <a:lnTo>
                    <a:pt x="12453493" y="2193036"/>
                  </a:lnTo>
                  <a:cubicBezTo>
                    <a:pt x="12537694" y="2193036"/>
                    <a:pt x="12605893" y="2125091"/>
                    <a:pt x="12605893" y="2041398"/>
                  </a:cubicBezTo>
                  <a:lnTo>
                    <a:pt x="12605893" y="164338"/>
                  </a:lnTo>
                  <a:cubicBezTo>
                    <a:pt x="12605893" y="80645"/>
                    <a:pt x="12537694" y="12700"/>
                    <a:pt x="12453493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645"/>
                    <a:pt x="12700" y="16433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137475" y="4301877"/>
            <a:ext cx="3527822" cy="440829"/>
            <a:chOff x="0" y="0"/>
            <a:chExt cx="4703763" cy="58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03763" cy="587772"/>
            </a:xfrm>
            <a:custGeom>
              <a:avLst/>
              <a:gdLst/>
              <a:ahLst/>
              <a:cxnLst/>
              <a:rect r="r" b="b" t="t" l="l"/>
              <a:pathLst>
                <a:path h="587772" w="4703763">
                  <a:moveTo>
                    <a:pt x="0" y="0"/>
                  </a:moveTo>
                  <a:lnTo>
                    <a:pt x="4703763" y="0"/>
                  </a:lnTo>
                  <a:lnTo>
                    <a:pt x="4703763" y="587772"/>
                  </a:lnTo>
                  <a:lnTo>
                    <a:pt x="0" y="587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03763" cy="6068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Libraries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137475" y="4911924"/>
            <a:ext cx="8871049" cy="451396"/>
            <a:chOff x="0" y="0"/>
            <a:chExt cx="11828065" cy="6018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828065" cy="601862"/>
            </a:xfrm>
            <a:custGeom>
              <a:avLst/>
              <a:gdLst/>
              <a:ahLst/>
              <a:cxnLst/>
              <a:rect r="r" b="b" t="t" l="l"/>
              <a:pathLst>
                <a:path h="601862" w="11828065">
                  <a:moveTo>
                    <a:pt x="0" y="0"/>
                  </a:moveTo>
                  <a:lnTo>
                    <a:pt x="11828065" y="0"/>
                  </a:lnTo>
                  <a:lnTo>
                    <a:pt x="11828065" y="601862"/>
                  </a:lnTo>
                  <a:lnTo>
                    <a:pt x="0" y="601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1828065" cy="6875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Pandas, NumPy, Matplotlib, Seaborn, Scikit-learn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841010" y="5932437"/>
            <a:ext cx="9463980" cy="1654374"/>
            <a:chOff x="0" y="0"/>
            <a:chExt cx="12618640" cy="22058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2605893" cy="2193163"/>
            </a:xfrm>
            <a:custGeom>
              <a:avLst/>
              <a:gdLst/>
              <a:ahLst/>
              <a:cxnLst/>
              <a:rect r="r" b="b" t="t" l="l"/>
              <a:pathLst>
                <a:path h="2193163" w="12605893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12447143" y="0"/>
                  </a:lnTo>
                  <a:cubicBezTo>
                    <a:pt x="12534900" y="0"/>
                    <a:pt x="12605893" y="70739"/>
                    <a:pt x="12605893" y="157988"/>
                  </a:cubicBezTo>
                  <a:lnTo>
                    <a:pt x="12605893" y="2035048"/>
                  </a:lnTo>
                  <a:cubicBezTo>
                    <a:pt x="12605893" y="2122297"/>
                    <a:pt x="12534774" y="2193036"/>
                    <a:pt x="12447143" y="2193036"/>
                  </a:cubicBezTo>
                  <a:lnTo>
                    <a:pt x="158750" y="2193036"/>
                  </a:lnTo>
                  <a:cubicBezTo>
                    <a:pt x="71120" y="2193163"/>
                    <a:pt x="0" y="2122424"/>
                    <a:pt x="0" y="203504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618593" cy="2205736"/>
            </a:xfrm>
            <a:custGeom>
              <a:avLst/>
              <a:gdLst/>
              <a:ahLst/>
              <a:cxnLst/>
              <a:rect r="r" b="b" t="t" l="l"/>
              <a:pathLst>
                <a:path h="2205736" w="12618593">
                  <a:moveTo>
                    <a:pt x="0" y="164338"/>
                  </a:moveTo>
                  <a:cubicBezTo>
                    <a:pt x="0" y="73533"/>
                    <a:pt x="73914" y="0"/>
                    <a:pt x="165100" y="0"/>
                  </a:cubicBezTo>
                  <a:lnTo>
                    <a:pt x="12453493" y="0"/>
                  </a:lnTo>
                  <a:lnTo>
                    <a:pt x="12453493" y="6350"/>
                  </a:lnTo>
                  <a:lnTo>
                    <a:pt x="12453493" y="0"/>
                  </a:lnTo>
                  <a:cubicBezTo>
                    <a:pt x="12544679" y="0"/>
                    <a:pt x="12618593" y="73533"/>
                    <a:pt x="12618593" y="164338"/>
                  </a:cubicBezTo>
                  <a:lnTo>
                    <a:pt x="12612243" y="164338"/>
                  </a:lnTo>
                  <a:lnTo>
                    <a:pt x="12618593" y="164338"/>
                  </a:lnTo>
                  <a:lnTo>
                    <a:pt x="12618593" y="2041398"/>
                  </a:lnTo>
                  <a:lnTo>
                    <a:pt x="12612243" y="2041398"/>
                  </a:lnTo>
                  <a:lnTo>
                    <a:pt x="12618593" y="2041398"/>
                  </a:lnTo>
                  <a:cubicBezTo>
                    <a:pt x="12618593" y="2132203"/>
                    <a:pt x="12544679" y="2205736"/>
                    <a:pt x="12453493" y="2205736"/>
                  </a:cubicBezTo>
                  <a:lnTo>
                    <a:pt x="12453493" y="2199386"/>
                  </a:lnTo>
                  <a:lnTo>
                    <a:pt x="12453493" y="2205736"/>
                  </a:lnTo>
                  <a:lnTo>
                    <a:pt x="165100" y="2205736"/>
                  </a:lnTo>
                  <a:lnTo>
                    <a:pt x="165100" y="2199386"/>
                  </a:lnTo>
                  <a:lnTo>
                    <a:pt x="165100" y="2205736"/>
                  </a:lnTo>
                  <a:cubicBezTo>
                    <a:pt x="73914" y="2205736"/>
                    <a:pt x="0" y="2132203"/>
                    <a:pt x="0" y="2041398"/>
                  </a:cubicBezTo>
                  <a:lnTo>
                    <a:pt x="0" y="164338"/>
                  </a:lnTo>
                  <a:lnTo>
                    <a:pt x="6350" y="164338"/>
                  </a:lnTo>
                  <a:lnTo>
                    <a:pt x="0" y="164338"/>
                  </a:lnTo>
                  <a:moveTo>
                    <a:pt x="12700" y="164338"/>
                  </a:moveTo>
                  <a:lnTo>
                    <a:pt x="12700" y="2041398"/>
                  </a:lnTo>
                  <a:lnTo>
                    <a:pt x="6350" y="2041398"/>
                  </a:lnTo>
                  <a:lnTo>
                    <a:pt x="12700" y="2041398"/>
                  </a:lnTo>
                  <a:cubicBezTo>
                    <a:pt x="12700" y="2125091"/>
                    <a:pt x="80899" y="2193036"/>
                    <a:pt x="165100" y="2193036"/>
                  </a:cubicBezTo>
                  <a:lnTo>
                    <a:pt x="12453493" y="2193036"/>
                  </a:lnTo>
                  <a:cubicBezTo>
                    <a:pt x="12537694" y="2193036"/>
                    <a:pt x="12605893" y="2125091"/>
                    <a:pt x="12605893" y="2041398"/>
                  </a:cubicBezTo>
                  <a:lnTo>
                    <a:pt x="12605893" y="164338"/>
                  </a:lnTo>
                  <a:cubicBezTo>
                    <a:pt x="12605893" y="80645"/>
                    <a:pt x="12537694" y="12700"/>
                    <a:pt x="12453493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645"/>
                    <a:pt x="12700" y="16433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8137475" y="6228904"/>
            <a:ext cx="3527822" cy="440829"/>
            <a:chOff x="0" y="0"/>
            <a:chExt cx="4703763" cy="58777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03763" cy="587772"/>
            </a:xfrm>
            <a:custGeom>
              <a:avLst/>
              <a:gdLst/>
              <a:ahLst/>
              <a:cxnLst/>
              <a:rect r="r" b="b" t="t" l="l"/>
              <a:pathLst>
                <a:path h="587772" w="4703763">
                  <a:moveTo>
                    <a:pt x="0" y="0"/>
                  </a:moveTo>
                  <a:lnTo>
                    <a:pt x="4703763" y="0"/>
                  </a:lnTo>
                  <a:lnTo>
                    <a:pt x="4703763" y="587772"/>
                  </a:lnTo>
                  <a:lnTo>
                    <a:pt x="0" y="587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4703763" cy="6068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Analysis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137475" y="6838950"/>
            <a:ext cx="8871049" cy="451396"/>
            <a:chOff x="0" y="0"/>
            <a:chExt cx="11828065" cy="60186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828065" cy="601862"/>
            </a:xfrm>
            <a:custGeom>
              <a:avLst/>
              <a:gdLst/>
              <a:ahLst/>
              <a:cxnLst/>
              <a:rect r="r" b="b" t="t" l="l"/>
              <a:pathLst>
                <a:path h="601862" w="11828065">
                  <a:moveTo>
                    <a:pt x="0" y="0"/>
                  </a:moveTo>
                  <a:lnTo>
                    <a:pt x="11828065" y="0"/>
                  </a:lnTo>
                  <a:lnTo>
                    <a:pt x="11828065" y="601862"/>
                  </a:lnTo>
                  <a:lnTo>
                    <a:pt x="0" y="601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1828065" cy="6875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SQL, Excel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841010" y="7859465"/>
            <a:ext cx="9463980" cy="1654374"/>
            <a:chOff x="0" y="0"/>
            <a:chExt cx="12618640" cy="220583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12605893" cy="2193163"/>
            </a:xfrm>
            <a:custGeom>
              <a:avLst/>
              <a:gdLst/>
              <a:ahLst/>
              <a:cxnLst/>
              <a:rect r="r" b="b" t="t" l="l"/>
              <a:pathLst>
                <a:path h="2193163" w="12605893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12447143" y="0"/>
                  </a:lnTo>
                  <a:cubicBezTo>
                    <a:pt x="12534900" y="0"/>
                    <a:pt x="12605893" y="70739"/>
                    <a:pt x="12605893" y="157988"/>
                  </a:cubicBezTo>
                  <a:lnTo>
                    <a:pt x="12605893" y="2035048"/>
                  </a:lnTo>
                  <a:cubicBezTo>
                    <a:pt x="12605893" y="2122297"/>
                    <a:pt x="12534774" y="2193036"/>
                    <a:pt x="12447143" y="2193036"/>
                  </a:cubicBezTo>
                  <a:lnTo>
                    <a:pt x="158750" y="2193036"/>
                  </a:lnTo>
                  <a:cubicBezTo>
                    <a:pt x="71120" y="2193163"/>
                    <a:pt x="0" y="2122424"/>
                    <a:pt x="0" y="203504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618593" cy="2205736"/>
            </a:xfrm>
            <a:custGeom>
              <a:avLst/>
              <a:gdLst/>
              <a:ahLst/>
              <a:cxnLst/>
              <a:rect r="r" b="b" t="t" l="l"/>
              <a:pathLst>
                <a:path h="2205736" w="12618593">
                  <a:moveTo>
                    <a:pt x="0" y="164338"/>
                  </a:moveTo>
                  <a:cubicBezTo>
                    <a:pt x="0" y="73533"/>
                    <a:pt x="73914" y="0"/>
                    <a:pt x="165100" y="0"/>
                  </a:cubicBezTo>
                  <a:lnTo>
                    <a:pt x="12453493" y="0"/>
                  </a:lnTo>
                  <a:lnTo>
                    <a:pt x="12453493" y="6350"/>
                  </a:lnTo>
                  <a:lnTo>
                    <a:pt x="12453493" y="0"/>
                  </a:lnTo>
                  <a:cubicBezTo>
                    <a:pt x="12544679" y="0"/>
                    <a:pt x="12618593" y="73533"/>
                    <a:pt x="12618593" y="164338"/>
                  </a:cubicBezTo>
                  <a:lnTo>
                    <a:pt x="12612243" y="164338"/>
                  </a:lnTo>
                  <a:lnTo>
                    <a:pt x="12618593" y="164338"/>
                  </a:lnTo>
                  <a:lnTo>
                    <a:pt x="12618593" y="2041398"/>
                  </a:lnTo>
                  <a:lnTo>
                    <a:pt x="12612243" y="2041398"/>
                  </a:lnTo>
                  <a:lnTo>
                    <a:pt x="12618593" y="2041398"/>
                  </a:lnTo>
                  <a:cubicBezTo>
                    <a:pt x="12618593" y="2132203"/>
                    <a:pt x="12544679" y="2205736"/>
                    <a:pt x="12453493" y="2205736"/>
                  </a:cubicBezTo>
                  <a:lnTo>
                    <a:pt x="12453493" y="2199386"/>
                  </a:lnTo>
                  <a:lnTo>
                    <a:pt x="12453493" y="2205736"/>
                  </a:lnTo>
                  <a:lnTo>
                    <a:pt x="165100" y="2205736"/>
                  </a:lnTo>
                  <a:lnTo>
                    <a:pt x="165100" y="2199386"/>
                  </a:lnTo>
                  <a:lnTo>
                    <a:pt x="165100" y="2205736"/>
                  </a:lnTo>
                  <a:cubicBezTo>
                    <a:pt x="73914" y="2205736"/>
                    <a:pt x="0" y="2132203"/>
                    <a:pt x="0" y="2041398"/>
                  </a:cubicBezTo>
                  <a:lnTo>
                    <a:pt x="0" y="164338"/>
                  </a:lnTo>
                  <a:lnTo>
                    <a:pt x="6350" y="164338"/>
                  </a:lnTo>
                  <a:lnTo>
                    <a:pt x="0" y="164338"/>
                  </a:lnTo>
                  <a:moveTo>
                    <a:pt x="12700" y="164338"/>
                  </a:moveTo>
                  <a:lnTo>
                    <a:pt x="12700" y="2041398"/>
                  </a:lnTo>
                  <a:lnTo>
                    <a:pt x="6350" y="2041398"/>
                  </a:lnTo>
                  <a:lnTo>
                    <a:pt x="12700" y="2041398"/>
                  </a:lnTo>
                  <a:cubicBezTo>
                    <a:pt x="12700" y="2125091"/>
                    <a:pt x="80899" y="2193036"/>
                    <a:pt x="165100" y="2193036"/>
                  </a:cubicBezTo>
                  <a:lnTo>
                    <a:pt x="12453493" y="2193036"/>
                  </a:lnTo>
                  <a:cubicBezTo>
                    <a:pt x="12537694" y="2193036"/>
                    <a:pt x="12605893" y="2125091"/>
                    <a:pt x="12605893" y="2041398"/>
                  </a:cubicBezTo>
                  <a:lnTo>
                    <a:pt x="12605893" y="164338"/>
                  </a:lnTo>
                  <a:cubicBezTo>
                    <a:pt x="12605893" y="80645"/>
                    <a:pt x="12537694" y="12700"/>
                    <a:pt x="12453493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645"/>
                    <a:pt x="12700" y="16433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137475" y="8155930"/>
            <a:ext cx="3527822" cy="440829"/>
            <a:chOff x="0" y="0"/>
            <a:chExt cx="4703763" cy="58777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03763" cy="587772"/>
            </a:xfrm>
            <a:custGeom>
              <a:avLst/>
              <a:gdLst/>
              <a:ahLst/>
              <a:cxnLst/>
              <a:rect r="r" b="b" t="t" l="l"/>
              <a:pathLst>
                <a:path h="587772" w="4703763">
                  <a:moveTo>
                    <a:pt x="0" y="0"/>
                  </a:moveTo>
                  <a:lnTo>
                    <a:pt x="4703763" y="0"/>
                  </a:lnTo>
                  <a:lnTo>
                    <a:pt x="4703763" y="587772"/>
                  </a:lnTo>
                  <a:lnTo>
                    <a:pt x="0" y="5877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4703763" cy="6068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Machine Learning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137475" y="8765976"/>
            <a:ext cx="8871049" cy="451396"/>
            <a:chOff x="0" y="0"/>
            <a:chExt cx="11828065" cy="60186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828065" cy="601862"/>
            </a:xfrm>
            <a:custGeom>
              <a:avLst/>
              <a:gdLst/>
              <a:ahLst/>
              <a:cxnLst/>
              <a:rect r="r" b="b" t="t" l="l"/>
              <a:pathLst>
                <a:path h="601862" w="11828065">
                  <a:moveTo>
                    <a:pt x="0" y="0"/>
                  </a:moveTo>
                  <a:lnTo>
                    <a:pt x="11828065" y="0"/>
                  </a:lnTo>
                  <a:lnTo>
                    <a:pt x="11828065" y="601862"/>
                  </a:lnTo>
                  <a:lnTo>
                    <a:pt x="0" y="601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1828065" cy="6875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Random Forest Regressor</a:t>
              </a:r>
            </a:p>
          </p:txBody>
        </p:sp>
      </p:grp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662832"/>
            <a:ext cx="7088237" cy="885974"/>
            <a:chOff x="0" y="0"/>
            <a:chExt cx="9450983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Dataset Overview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7475" y="4430018"/>
            <a:ext cx="647402" cy="647402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58776" y="4414343"/>
            <a:ext cx="326231" cy="662678"/>
            <a:chOff x="0" y="0"/>
            <a:chExt cx="307252" cy="6241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7252" cy="624126"/>
            </a:xfrm>
            <a:custGeom>
              <a:avLst/>
              <a:gdLst/>
              <a:ahLst/>
              <a:cxnLst/>
              <a:rect r="r" b="b" t="t" l="l"/>
              <a:pathLst>
                <a:path h="624126" w="307252">
                  <a:moveTo>
                    <a:pt x="0" y="0"/>
                  </a:moveTo>
                  <a:lnTo>
                    <a:pt x="307252" y="0"/>
                  </a:lnTo>
                  <a:lnTo>
                    <a:pt x="307252" y="624126"/>
                  </a:lnTo>
                  <a:lnTo>
                    <a:pt x="0" y="624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66675"/>
              <a:ext cx="307252" cy="55745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13632" y="4434780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State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13632" y="5047804"/>
            <a:ext cx="4324052" cy="907256"/>
            <a:chOff x="0" y="0"/>
            <a:chExt cx="5765403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65404" cy="1209675"/>
            </a:xfrm>
            <a:custGeom>
              <a:avLst/>
              <a:gdLst/>
              <a:ahLst/>
              <a:cxnLst/>
              <a:rect r="r" b="b" t="t" l="l"/>
              <a:pathLst>
                <a:path h="1209675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576540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Name of the state where sales occurred.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16440" y="4430018"/>
            <a:ext cx="647403" cy="647402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664728" y="4430018"/>
            <a:ext cx="350827" cy="617786"/>
            <a:chOff x="0" y="0"/>
            <a:chExt cx="322063" cy="5671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2063" cy="567135"/>
            </a:xfrm>
            <a:custGeom>
              <a:avLst/>
              <a:gdLst/>
              <a:ahLst/>
              <a:cxnLst/>
              <a:rect r="r" b="b" t="t" l="l"/>
              <a:pathLst>
                <a:path h="567135" w="322063">
                  <a:moveTo>
                    <a:pt x="0" y="0"/>
                  </a:moveTo>
                  <a:lnTo>
                    <a:pt x="322063" y="0"/>
                  </a:lnTo>
                  <a:lnTo>
                    <a:pt x="322063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66675"/>
              <a:ext cx="322063" cy="5004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442598" y="4434780"/>
            <a:ext cx="3544044" cy="442912"/>
            <a:chOff x="0" y="0"/>
            <a:chExt cx="4725392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Year &amp; Month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442598" y="5047804"/>
            <a:ext cx="4324052" cy="453629"/>
            <a:chOff x="0" y="0"/>
            <a:chExt cx="5765403" cy="6048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65404" cy="604838"/>
            </a:xfrm>
            <a:custGeom>
              <a:avLst/>
              <a:gdLst/>
              <a:ahLst/>
              <a:cxnLst/>
              <a:rect r="r" b="b" t="t" l="l"/>
              <a:pathLst>
                <a:path h="604838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576540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Date of sales.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045404" y="4430018"/>
            <a:ext cx="647402" cy="647402"/>
            <a:chOff x="0" y="0"/>
            <a:chExt cx="863203" cy="8632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2198700" y="4443561"/>
            <a:ext cx="340812" cy="604243"/>
            <a:chOff x="0" y="0"/>
            <a:chExt cx="319882" cy="56713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19882" cy="567135"/>
            </a:xfrm>
            <a:custGeom>
              <a:avLst/>
              <a:gdLst/>
              <a:ahLst/>
              <a:cxnLst/>
              <a:rect r="r" b="b" t="t" l="l"/>
              <a:pathLst>
                <a:path h="567135" w="319882">
                  <a:moveTo>
                    <a:pt x="0" y="0"/>
                  </a:moveTo>
                  <a:lnTo>
                    <a:pt x="319882" y="0"/>
                  </a:lnTo>
                  <a:lnTo>
                    <a:pt x="31988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66675"/>
              <a:ext cx="319882" cy="5004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971561" y="4434780"/>
            <a:ext cx="3544044" cy="442912"/>
            <a:chOff x="0" y="0"/>
            <a:chExt cx="4725392" cy="5905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Vehicle Type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971561" y="5047804"/>
            <a:ext cx="4324052" cy="453629"/>
            <a:chOff x="0" y="0"/>
            <a:chExt cx="5765403" cy="60483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765404" cy="604838"/>
            </a:xfrm>
            <a:custGeom>
              <a:avLst/>
              <a:gdLst/>
              <a:ahLst/>
              <a:cxnLst/>
              <a:rect r="r" b="b" t="t" l="l"/>
              <a:pathLst>
                <a:path h="604838" w="5765404">
                  <a:moveTo>
                    <a:pt x="0" y="0"/>
                  </a:moveTo>
                  <a:lnTo>
                    <a:pt x="5765404" y="0"/>
                  </a:lnTo>
                  <a:lnTo>
                    <a:pt x="576540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85725"/>
              <a:ext cx="576540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2-Wheelers, 4-Wheelers, etc.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87475" y="6552754"/>
            <a:ext cx="647402" cy="647402"/>
            <a:chOff x="0" y="0"/>
            <a:chExt cx="863203" cy="86320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091437" y="6552754"/>
            <a:ext cx="393571" cy="595461"/>
            <a:chOff x="0" y="0"/>
            <a:chExt cx="374848" cy="56713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74848" cy="567135"/>
            </a:xfrm>
            <a:custGeom>
              <a:avLst/>
              <a:gdLst/>
              <a:ahLst/>
              <a:cxnLst/>
              <a:rect r="r" b="b" t="t" l="l"/>
              <a:pathLst>
                <a:path h="567135" w="374848">
                  <a:moveTo>
                    <a:pt x="0" y="0"/>
                  </a:moveTo>
                  <a:lnTo>
                    <a:pt x="374848" y="0"/>
                  </a:lnTo>
                  <a:lnTo>
                    <a:pt x="374848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66675"/>
              <a:ext cx="374848" cy="5004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913632" y="6557516"/>
            <a:ext cx="3544044" cy="442912"/>
            <a:chOff x="0" y="0"/>
            <a:chExt cx="4725392" cy="59055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Vehicle Category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913632" y="7170539"/>
            <a:ext cx="7088684" cy="453629"/>
            <a:chOff x="0" y="0"/>
            <a:chExt cx="9451578" cy="60483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9451578" cy="604838"/>
            </a:xfrm>
            <a:custGeom>
              <a:avLst/>
              <a:gdLst/>
              <a:ahLst/>
              <a:cxnLst/>
              <a:rect r="r" b="b" t="t" l="l"/>
              <a:pathLst>
                <a:path h="604838" w="9451578">
                  <a:moveTo>
                    <a:pt x="0" y="0"/>
                  </a:moveTo>
                  <a:lnTo>
                    <a:pt x="9451578" y="0"/>
                  </a:lnTo>
                  <a:lnTo>
                    <a:pt x="945157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85725"/>
              <a:ext cx="945157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Passenger, Commercial, etc.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281071" y="6552754"/>
            <a:ext cx="647402" cy="647402"/>
            <a:chOff x="0" y="0"/>
            <a:chExt cx="863203" cy="86320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9427835" y="6575078"/>
            <a:ext cx="353875" cy="625079"/>
            <a:chOff x="0" y="0"/>
            <a:chExt cx="321072" cy="567135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21072" cy="567135"/>
            </a:xfrm>
            <a:custGeom>
              <a:avLst/>
              <a:gdLst/>
              <a:ahLst/>
              <a:cxnLst/>
              <a:rect r="r" b="b" t="t" l="l"/>
              <a:pathLst>
                <a:path h="567135" w="321072">
                  <a:moveTo>
                    <a:pt x="0" y="0"/>
                  </a:moveTo>
                  <a:lnTo>
                    <a:pt x="321072" y="0"/>
                  </a:lnTo>
                  <a:lnTo>
                    <a:pt x="32107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66675"/>
              <a:ext cx="321072" cy="5004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0207229" y="6557516"/>
            <a:ext cx="3544044" cy="442912"/>
            <a:chOff x="0" y="0"/>
            <a:chExt cx="4725392" cy="59055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 Sales Quantity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0207229" y="7170539"/>
            <a:ext cx="7088684" cy="453629"/>
            <a:chOff x="0" y="0"/>
            <a:chExt cx="9451578" cy="60483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9451578" cy="604838"/>
            </a:xfrm>
            <a:custGeom>
              <a:avLst/>
              <a:gdLst/>
              <a:ahLst/>
              <a:cxnLst/>
              <a:rect r="r" b="b" t="t" l="l"/>
              <a:pathLst>
                <a:path h="604838" w="9451578">
                  <a:moveTo>
                    <a:pt x="0" y="0"/>
                  </a:moveTo>
                  <a:lnTo>
                    <a:pt x="9451578" y="0"/>
                  </a:lnTo>
                  <a:lnTo>
                    <a:pt x="945157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85725"/>
              <a:ext cx="945157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Number of EVs sold per state.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786687" y="941785"/>
            <a:ext cx="9572625" cy="1658243"/>
            <a:chOff x="0" y="0"/>
            <a:chExt cx="12763500" cy="2210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63500" cy="2210990"/>
            </a:xfrm>
            <a:custGeom>
              <a:avLst/>
              <a:gdLst/>
              <a:ahLst/>
              <a:cxnLst/>
              <a:rect r="r" b="b" t="t" l="l"/>
              <a:pathLst>
                <a:path h="2210990" w="12763500">
                  <a:moveTo>
                    <a:pt x="0" y="0"/>
                  </a:moveTo>
                  <a:lnTo>
                    <a:pt x="12763500" y="0"/>
                  </a:lnTo>
                  <a:lnTo>
                    <a:pt x="12763500" y="2210990"/>
                  </a:lnTo>
                  <a:lnTo>
                    <a:pt x="0" y="2210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763500" cy="22300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Cleaning &amp; Preprocessing Steps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786687" y="2997994"/>
            <a:ext cx="663327" cy="663328"/>
          </a:xfrm>
          <a:custGeom>
            <a:avLst/>
            <a:gdLst/>
            <a:ahLst/>
            <a:cxnLst/>
            <a:rect r="r" b="b" t="t" l="l"/>
            <a:pathLst>
              <a:path h="663328" w="663327">
                <a:moveTo>
                  <a:pt x="0" y="0"/>
                </a:moveTo>
                <a:lnTo>
                  <a:pt x="663328" y="0"/>
                </a:lnTo>
                <a:lnTo>
                  <a:pt x="663328" y="663327"/>
                </a:lnTo>
                <a:lnTo>
                  <a:pt x="0" y="663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786687" y="3926532"/>
            <a:ext cx="2925515" cy="414635"/>
            <a:chOff x="0" y="0"/>
            <a:chExt cx="3900687" cy="5528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900687" cy="552847"/>
            </a:xfrm>
            <a:custGeom>
              <a:avLst/>
              <a:gdLst/>
              <a:ahLst/>
              <a:cxnLst/>
              <a:rect r="r" b="b" t="t" l="l"/>
              <a:pathLst>
                <a:path h="552847" w="3900687">
                  <a:moveTo>
                    <a:pt x="0" y="0"/>
                  </a:moveTo>
                  <a:lnTo>
                    <a:pt x="3900687" y="0"/>
                  </a:lnTo>
                  <a:lnTo>
                    <a:pt x="3900687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900687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Missing Values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786687" y="4500265"/>
            <a:ext cx="2925515" cy="1697831"/>
            <a:chOff x="0" y="0"/>
            <a:chExt cx="3900687" cy="22637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900687" cy="2263775"/>
            </a:xfrm>
            <a:custGeom>
              <a:avLst/>
              <a:gdLst/>
              <a:ahLst/>
              <a:cxnLst/>
              <a:rect r="r" b="b" t="t" l="l"/>
              <a:pathLst>
                <a:path h="2263775" w="3900687">
                  <a:moveTo>
                    <a:pt x="0" y="0"/>
                  </a:moveTo>
                  <a:lnTo>
                    <a:pt x="3900687" y="0"/>
                  </a:lnTo>
                  <a:lnTo>
                    <a:pt x="3900687" y="2263775"/>
                  </a:lnTo>
                  <a:lnTo>
                    <a:pt x="0" y="22637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3900687" cy="23495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Filled numerical data with median and categorical data with mode.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11110169" y="2997994"/>
            <a:ext cx="663328" cy="663328"/>
          </a:xfrm>
          <a:custGeom>
            <a:avLst/>
            <a:gdLst/>
            <a:ahLst/>
            <a:cxnLst/>
            <a:rect r="r" b="b" t="t" l="l"/>
            <a:pathLst>
              <a:path h="663328" w="663328">
                <a:moveTo>
                  <a:pt x="0" y="0"/>
                </a:moveTo>
                <a:lnTo>
                  <a:pt x="663327" y="0"/>
                </a:lnTo>
                <a:lnTo>
                  <a:pt x="663327" y="663327"/>
                </a:lnTo>
                <a:lnTo>
                  <a:pt x="0" y="663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110169" y="3926532"/>
            <a:ext cx="2925515" cy="414635"/>
            <a:chOff x="0" y="0"/>
            <a:chExt cx="3900687" cy="5528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900687" cy="552847"/>
            </a:xfrm>
            <a:custGeom>
              <a:avLst/>
              <a:gdLst/>
              <a:ahLst/>
              <a:cxnLst/>
              <a:rect r="r" b="b" t="t" l="l"/>
              <a:pathLst>
                <a:path h="552847" w="3900687">
                  <a:moveTo>
                    <a:pt x="0" y="0"/>
                  </a:moveTo>
                  <a:lnTo>
                    <a:pt x="3900687" y="0"/>
                  </a:lnTo>
                  <a:lnTo>
                    <a:pt x="3900687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3900687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Date Conversion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10169" y="4500265"/>
            <a:ext cx="2925515" cy="1273374"/>
            <a:chOff x="0" y="0"/>
            <a:chExt cx="3900687" cy="16978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00687" cy="1697832"/>
            </a:xfrm>
            <a:custGeom>
              <a:avLst/>
              <a:gdLst/>
              <a:ahLst/>
              <a:cxnLst/>
              <a:rect r="r" b="b" t="t" l="l"/>
              <a:pathLst>
                <a:path h="1697832" w="3900687">
                  <a:moveTo>
                    <a:pt x="0" y="0"/>
                  </a:moveTo>
                  <a:lnTo>
                    <a:pt x="3900687" y="0"/>
                  </a:lnTo>
                  <a:lnTo>
                    <a:pt x="3900687" y="1697832"/>
                  </a:lnTo>
                  <a:lnTo>
                    <a:pt x="0" y="1697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3900687" cy="17835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Converted date columns to proper DateTime format.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14433649" y="2997994"/>
            <a:ext cx="663328" cy="663328"/>
          </a:xfrm>
          <a:custGeom>
            <a:avLst/>
            <a:gdLst/>
            <a:ahLst/>
            <a:cxnLst/>
            <a:rect r="r" b="b" t="t" l="l"/>
            <a:pathLst>
              <a:path h="663328" w="663328">
                <a:moveTo>
                  <a:pt x="0" y="0"/>
                </a:moveTo>
                <a:lnTo>
                  <a:pt x="663327" y="0"/>
                </a:lnTo>
                <a:lnTo>
                  <a:pt x="663327" y="663327"/>
                </a:lnTo>
                <a:lnTo>
                  <a:pt x="0" y="6633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433649" y="3926532"/>
            <a:ext cx="2925664" cy="414635"/>
            <a:chOff x="0" y="0"/>
            <a:chExt cx="3900885" cy="5528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900885" cy="552847"/>
            </a:xfrm>
            <a:custGeom>
              <a:avLst/>
              <a:gdLst/>
              <a:ahLst/>
              <a:cxnLst/>
              <a:rect r="r" b="b" t="t" l="l"/>
              <a:pathLst>
                <a:path h="552847" w="3900885">
                  <a:moveTo>
                    <a:pt x="0" y="0"/>
                  </a:moveTo>
                  <a:lnTo>
                    <a:pt x="3900885" y="0"/>
                  </a:lnTo>
                  <a:lnTo>
                    <a:pt x="3900885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3900885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Encoding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433649" y="4500265"/>
            <a:ext cx="2925664" cy="848916"/>
            <a:chOff x="0" y="0"/>
            <a:chExt cx="3900885" cy="113188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900885" cy="1131888"/>
            </a:xfrm>
            <a:custGeom>
              <a:avLst/>
              <a:gdLst/>
              <a:ahLst/>
              <a:cxnLst/>
              <a:rect r="r" b="b" t="t" l="l"/>
              <a:pathLst>
                <a:path h="1131888" w="3900885">
                  <a:moveTo>
                    <a:pt x="0" y="0"/>
                  </a:moveTo>
                  <a:lnTo>
                    <a:pt x="3900885" y="0"/>
                  </a:lnTo>
                  <a:lnTo>
                    <a:pt x="3900885" y="1131888"/>
                  </a:lnTo>
                  <a:lnTo>
                    <a:pt x="0" y="1131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3900885" cy="1217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Encoded categorical variables for analysis.</a:t>
              </a:r>
            </a:p>
          </p:txBody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7786687" y="6994029"/>
            <a:ext cx="663327" cy="663327"/>
          </a:xfrm>
          <a:custGeom>
            <a:avLst/>
            <a:gdLst/>
            <a:ahLst/>
            <a:cxnLst/>
            <a:rect r="r" b="b" t="t" l="l"/>
            <a:pathLst>
              <a:path h="663327" w="663327">
                <a:moveTo>
                  <a:pt x="0" y="0"/>
                </a:moveTo>
                <a:lnTo>
                  <a:pt x="663328" y="0"/>
                </a:lnTo>
                <a:lnTo>
                  <a:pt x="663328" y="663327"/>
                </a:lnTo>
                <a:lnTo>
                  <a:pt x="0" y="663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7786687" y="7922567"/>
            <a:ext cx="2925515" cy="414635"/>
            <a:chOff x="0" y="0"/>
            <a:chExt cx="3900687" cy="55284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900687" cy="552847"/>
            </a:xfrm>
            <a:custGeom>
              <a:avLst/>
              <a:gdLst/>
              <a:ahLst/>
              <a:cxnLst/>
              <a:rect r="r" b="b" t="t" l="l"/>
              <a:pathLst>
                <a:path h="552847" w="3900687">
                  <a:moveTo>
                    <a:pt x="0" y="0"/>
                  </a:moveTo>
                  <a:lnTo>
                    <a:pt x="3900687" y="0"/>
                  </a:lnTo>
                  <a:lnTo>
                    <a:pt x="3900687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3900687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Removal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786687" y="8496300"/>
            <a:ext cx="2925515" cy="848916"/>
            <a:chOff x="0" y="0"/>
            <a:chExt cx="3900687" cy="113188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900687" cy="1131888"/>
            </a:xfrm>
            <a:custGeom>
              <a:avLst/>
              <a:gdLst/>
              <a:ahLst/>
              <a:cxnLst/>
              <a:rect r="r" b="b" t="t" l="l"/>
              <a:pathLst>
                <a:path h="1131888" w="3900687">
                  <a:moveTo>
                    <a:pt x="0" y="0"/>
                  </a:moveTo>
                  <a:lnTo>
                    <a:pt x="3900687" y="0"/>
                  </a:lnTo>
                  <a:lnTo>
                    <a:pt x="3900687" y="1131888"/>
                  </a:lnTo>
                  <a:lnTo>
                    <a:pt x="0" y="1131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3900687" cy="1217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Removed duplicates and unnecessary columns.</a:t>
              </a:r>
            </a:p>
          </p:txBody>
        </p:sp>
      </p:grpSp>
    </p:spTree>
  </p:cSld>
  <p:clrMapOvr>
    <a:masterClrMapping/>
  </p:clrMapOvr>
  <p:transition spd="slow">
    <p:push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22842" y="568524"/>
            <a:ext cx="9445526" cy="1771947"/>
            <a:chOff x="0" y="0"/>
            <a:chExt cx="12594035" cy="2362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 Sales Trends Over the Years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9652" y="2287899"/>
            <a:ext cx="54745" cy="5417980"/>
            <a:chOff x="0" y="0"/>
            <a:chExt cx="63500" cy="62843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" cy="6284390"/>
            </a:xfrm>
            <a:custGeom>
              <a:avLst/>
              <a:gdLst/>
              <a:ahLst/>
              <a:cxnLst/>
              <a:rect r="r" b="b" t="t" l="l"/>
              <a:pathLst>
                <a:path h="6284390" w="63500">
                  <a:moveTo>
                    <a:pt x="0" y="26391"/>
                  </a:moveTo>
                  <a:cubicBezTo>
                    <a:pt x="0" y="11876"/>
                    <a:pt x="14288" y="0"/>
                    <a:pt x="31750" y="0"/>
                  </a:cubicBezTo>
                  <a:cubicBezTo>
                    <a:pt x="49213" y="0"/>
                    <a:pt x="63500" y="11876"/>
                    <a:pt x="63500" y="26391"/>
                  </a:cubicBezTo>
                  <a:lnTo>
                    <a:pt x="63500" y="6257998"/>
                  </a:lnTo>
                  <a:cubicBezTo>
                    <a:pt x="63500" y="6272514"/>
                    <a:pt x="49213" y="6284390"/>
                    <a:pt x="31750" y="6284390"/>
                  </a:cubicBezTo>
                  <a:cubicBezTo>
                    <a:pt x="14288" y="6284390"/>
                    <a:pt x="0" y="6272514"/>
                    <a:pt x="0" y="625799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22522" y="3048650"/>
            <a:ext cx="820130" cy="76434"/>
            <a:chOff x="0" y="0"/>
            <a:chExt cx="951280" cy="886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1263" cy="88656"/>
            </a:xfrm>
            <a:custGeom>
              <a:avLst/>
              <a:gdLst/>
              <a:ahLst/>
              <a:cxnLst/>
              <a:rect r="r" b="b" t="t" l="l"/>
              <a:pathLst>
                <a:path h="88656" w="951263">
                  <a:moveTo>
                    <a:pt x="0" y="44328"/>
                  </a:moveTo>
                  <a:cubicBezTo>
                    <a:pt x="0" y="19948"/>
                    <a:pt x="8219" y="0"/>
                    <a:pt x="18264" y="0"/>
                  </a:cubicBezTo>
                  <a:lnTo>
                    <a:pt x="932999" y="0"/>
                  </a:lnTo>
                  <a:cubicBezTo>
                    <a:pt x="943044" y="0"/>
                    <a:pt x="951263" y="19948"/>
                    <a:pt x="951263" y="44328"/>
                  </a:cubicBezTo>
                  <a:cubicBezTo>
                    <a:pt x="951263" y="68709"/>
                    <a:pt x="943044" y="88656"/>
                    <a:pt x="932999" y="88656"/>
                  </a:cubicBezTo>
                  <a:lnTo>
                    <a:pt x="18264" y="88656"/>
                  </a:lnTo>
                  <a:cubicBezTo>
                    <a:pt x="8219" y="88656"/>
                    <a:pt x="0" y="68709"/>
                    <a:pt x="0" y="4432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22842" y="2715713"/>
            <a:ext cx="535108" cy="773236"/>
            <a:chOff x="0" y="0"/>
            <a:chExt cx="620679" cy="8968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566" y="6598"/>
              <a:ext cx="611559" cy="883707"/>
            </a:xfrm>
            <a:custGeom>
              <a:avLst/>
              <a:gdLst/>
              <a:ahLst/>
              <a:cxnLst/>
              <a:rect r="r" b="b" t="t" l="l"/>
              <a:pathLst>
                <a:path h="883707" w="611559">
                  <a:moveTo>
                    <a:pt x="0" y="164944"/>
                  </a:moveTo>
                  <a:cubicBezTo>
                    <a:pt x="0" y="73895"/>
                    <a:pt x="51138" y="0"/>
                    <a:pt x="114148" y="0"/>
                  </a:cubicBezTo>
                  <a:lnTo>
                    <a:pt x="497411" y="0"/>
                  </a:lnTo>
                  <a:cubicBezTo>
                    <a:pt x="560420" y="0"/>
                    <a:pt x="611558" y="73895"/>
                    <a:pt x="611558" y="164944"/>
                  </a:cubicBezTo>
                  <a:lnTo>
                    <a:pt x="611558" y="718762"/>
                  </a:lnTo>
                  <a:cubicBezTo>
                    <a:pt x="611558" y="809812"/>
                    <a:pt x="560420" y="883707"/>
                    <a:pt x="497411" y="883707"/>
                  </a:cubicBezTo>
                  <a:lnTo>
                    <a:pt x="114148" y="883707"/>
                  </a:lnTo>
                  <a:cubicBezTo>
                    <a:pt x="51138" y="883707"/>
                    <a:pt x="0" y="809812"/>
                    <a:pt x="0" y="71876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0695" cy="896902"/>
            </a:xfrm>
            <a:custGeom>
              <a:avLst/>
              <a:gdLst/>
              <a:ahLst/>
              <a:cxnLst/>
              <a:rect r="r" b="b" t="t" l="l"/>
              <a:pathLst>
                <a:path h="896902" w="620695">
                  <a:moveTo>
                    <a:pt x="0" y="171542"/>
                  </a:moveTo>
                  <a:cubicBezTo>
                    <a:pt x="0" y="76798"/>
                    <a:pt x="53147" y="0"/>
                    <a:pt x="118714" y="0"/>
                  </a:cubicBezTo>
                  <a:lnTo>
                    <a:pt x="501977" y="0"/>
                  </a:lnTo>
                  <a:lnTo>
                    <a:pt x="501977" y="6598"/>
                  </a:lnTo>
                  <a:lnTo>
                    <a:pt x="501977" y="0"/>
                  </a:lnTo>
                  <a:lnTo>
                    <a:pt x="501977" y="6598"/>
                  </a:lnTo>
                  <a:lnTo>
                    <a:pt x="501977" y="0"/>
                  </a:lnTo>
                  <a:cubicBezTo>
                    <a:pt x="567543" y="0"/>
                    <a:pt x="620695" y="76798"/>
                    <a:pt x="620695" y="171542"/>
                  </a:cubicBezTo>
                  <a:lnTo>
                    <a:pt x="616124" y="171542"/>
                  </a:lnTo>
                  <a:lnTo>
                    <a:pt x="620695" y="171542"/>
                  </a:lnTo>
                  <a:lnTo>
                    <a:pt x="620695" y="725360"/>
                  </a:lnTo>
                  <a:lnTo>
                    <a:pt x="616124" y="725360"/>
                  </a:lnTo>
                  <a:lnTo>
                    <a:pt x="620695" y="725360"/>
                  </a:lnTo>
                  <a:cubicBezTo>
                    <a:pt x="620695" y="820105"/>
                    <a:pt x="567543" y="896902"/>
                    <a:pt x="501977" y="896902"/>
                  </a:cubicBezTo>
                  <a:lnTo>
                    <a:pt x="501977" y="890305"/>
                  </a:lnTo>
                  <a:lnTo>
                    <a:pt x="501977" y="896902"/>
                  </a:lnTo>
                  <a:lnTo>
                    <a:pt x="118714" y="896902"/>
                  </a:lnTo>
                  <a:lnTo>
                    <a:pt x="118714" y="890305"/>
                  </a:lnTo>
                  <a:lnTo>
                    <a:pt x="118714" y="896902"/>
                  </a:lnTo>
                  <a:cubicBezTo>
                    <a:pt x="53147" y="896902"/>
                    <a:pt x="0" y="820105"/>
                    <a:pt x="0" y="725360"/>
                  </a:cubicBezTo>
                  <a:lnTo>
                    <a:pt x="0" y="171542"/>
                  </a:lnTo>
                  <a:lnTo>
                    <a:pt x="4566" y="171542"/>
                  </a:lnTo>
                  <a:lnTo>
                    <a:pt x="0" y="171542"/>
                  </a:lnTo>
                  <a:moveTo>
                    <a:pt x="9132" y="171542"/>
                  </a:moveTo>
                  <a:lnTo>
                    <a:pt x="9132" y="725360"/>
                  </a:lnTo>
                  <a:lnTo>
                    <a:pt x="4566" y="725360"/>
                  </a:lnTo>
                  <a:lnTo>
                    <a:pt x="9132" y="725360"/>
                  </a:lnTo>
                  <a:cubicBezTo>
                    <a:pt x="9132" y="812847"/>
                    <a:pt x="58170" y="883707"/>
                    <a:pt x="118714" y="883707"/>
                  </a:cubicBezTo>
                  <a:lnTo>
                    <a:pt x="501977" y="883707"/>
                  </a:lnTo>
                  <a:cubicBezTo>
                    <a:pt x="562521" y="883707"/>
                    <a:pt x="611559" y="812847"/>
                    <a:pt x="611559" y="725360"/>
                  </a:cubicBezTo>
                  <a:lnTo>
                    <a:pt x="611559" y="171542"/>
                  </a:lnTo>
                  <a:cubicBezTo>
                    <a:pt x="611559" y="84056"/>
                    <a:pt x="562521" y="13196"/>
                    <a:pt x="501977" y="13196"/>
                  </a:cubicBezTo>
                  <a:lnTo>
                    <a:pt x="118714" y="13196"/>
                  </a:lnTo>
                  <a:lnTo>
                    <a:pt x="118714" y="6598"/>
                  </a:lnTo>
                  <a:lnTo>
                    <a:pt x="118714" y="13196"/>
                  </a:lnTo>
                  <a:cubicBezTo>
                    <a:pt x="58170" y="13196"/>
                    <a:pt x="9132" y="84056"/>
                    <a:pt x="9132" y="171542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80051" y="2715713"/>
            <a:ext cx="420689" cy="920973"/>
            <a:chOff x="0" y="0"/>
            <a:chExt cx="320598" cy="7018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20598" cy="701852"/>
            </a:xfrm>
            <a:custGeom>
              <a:avLst/>
              <a:gdLst/>
              <a:ahLst/>
              <a:cxnLst/>
              <a:rect r="r" b="b" t="t" l="l"/>
              <a:pathLst>
                <a:path h="701852" w="320598">
                  <a:moveTo>
                    <a:pt x="0" y="0"/>
                  </a:moveTo>
                  <a:lnTo>
                    <a:pt x="320598" y="0"/>
                  </a:lnTo>
                  <a:lnTo>
                    <a:pt x="320598" y="701852"/>
                  </a:lnTo>
                  <a:lnTo>
                    <a:pt x="0" y="701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66675"/>
              <a:ext cx="320598" cy="6351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870516" y="2715713"/>
            <a:ext cx="6166780" cy="1269097"/>
            <a:chOff x="0" y="0"/>
            <a:chExt cx="7152932" cy="14720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52932" cy="1472043"/>
            </a:xfrm>
            <a:custGeom>
              <a:avLst/>
              <a:gdLst/>
              <a:ahLst/>
              <a:cxnLst/>
              <a:rect r="r" b="b" t="t" l="l"/>
              <a:pathLst>
                <a:path h="1472043" w="7152932">
                  <a:moveTo>
                    <a:pt x="0" y="0"/>
                  </a:moveTo>
                  <a:lnTo>
                    <a:pt x="7152932" y="0"/>
                  </a:lnTo>
                  <a:lnTo>
                    <a:pt x="7152932" y="1472043"/>
                  </a:lnTo>
                  <a:lnTo>
                    <a:pt x="0" y="1472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7152932" cy="15577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EV sales have been increasing significantly over the years.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2522" y="4606318"/>
            <a:ext cx="820130" cy="76434"/>
            <a:chOff x="0" y="0"/>
            <a:chExt cx="951280" cy="8865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51263" cy="88656"/>
            </a:xfrm>
            <a:custGeom>
              <a:avLst/>
              <a:gdLst/>
              <a:ahLst/>
              <a:cxnLst/>
              <a:rect r="r" b="b" t="t" l="l"/>
              <a:pathLst>
                <a:path h="88656" w="951263">
                  <a:moveTo>
                    <a:pt x="0" y="44328"/>
                  </a:moveTo>
                  <a:cubicBezTo>
                    <a:pt x="0" y="19948"/>
                    <a:pt x="8219" y="0"/>
                    <a:pt x="18264" y="0"/>
                  </a:cubicBezTo>
                  <a:lnTo>
                    <a:pt x="932999" y="0"/>
                  </a:lnTo>
                  <a:cubicBezTo>
                    <a:pt x="943044" y="0"/>
                    <a:pt x="951263" y="19948"/>
                    <a:pt x="951263" y="44328"/>
                  </a:cubicBezTo>
                  <a:cubicBezTo>
                    <a:pt x="951263" y="68709"/>
                    <a:pt x="943044" y="88656"/>
                    <a:pt x="932999" y="88656"/>
                  </a:cubicBezTo>
                  <a:lnTo>
                    <a:pt x="18264" y="88656"/>
                  </a:lnTo>
                  <a:cubicBezTo>
                    <a:pt x="8219" y="88656"/>
                    <a:pt x="0" y="68709"/>
                    <a:pt x="0" y="4432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22842" y="4273381"/>
            <a:ext cx="535108" cy="773236"/>
            <a:chOff x="0" y="0"/>
            <a:chExt cx="620679" cy="8968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566" y="6598"/>
              <a:ext cx="611559" cy="883707"/>
            </a:xfrm>
            <a:custGeom>
              <a:avLst/>
              <a:gdLst/>
              <a:ahLst/>
              <a:cxnLst/>
              <a:rect r="r" b="b" t="t" l="l"/>
              <a:pathLst>
                <a:path h="883707" w="611559">
                  <a:moveTo>
                    <a:pt x="0" y="164944"/>
                  </a:moveTo>
                  <a:cubicBezTo>
                    <a:pt x="0" y="73895"/>
                    <a:pt x="51138" y="0"/>
                    <a:pt x="114148" y="0"/>
                  </a:cubicBezTo>
                  <a:lnTo>
                    <a:pt x="497411" y="0"/>
                  </a:lnTo>
                  <a:cubicBezTo>
                    <a:pt x="560420" y="0"/>
                    <a:pt x="611558" y="73895"/>
                    <a:pt x="611558" y="164944"/>
                  </a:cubicBezTo>
                  <a:lnTo>
                    <a:pt x="611558" y="718762"/>
                  </a:lnTo>
                  <a:cubicBezTo>
                    <a:pt x="611558" y="809812"/>
                    <a:pt x="560420" y="883707"/>
                    <a:pt x="497411" y="883707"/>
                  </a:cubicBezTo>
                  <a:lnTo>
                    <a:pt x="114148" y="883707"/>
                  </a:lnTo>
                  <a:cubicBezTo>
                    <a:pt x="51138" y="883707"/>
                    <a:pt x="0" y="809812"/>
                    <a:pt x="0" y="71876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0695" cy="896902"/>
            </a:xfrm>
            <a:custGeom>
              <a:avLst/>
              <a:gdLst/>
              <a:ahLst/>
              <a:cxnLst/>
              <a:rect r="r" b="b" t="t" l="l"/>
              <a:pathLst>
                <a:path h="896902" w="620695">
                  <a:moveTo>
                    <a:pt x="0" y="171542"/>
                  </a:moveTo>
                  <a:cubicBezTo>
                    <a:pt x="0" y="76798"/>
                    <a:pt x="53147" y="0"/>
                    <a:pt x="118714" y="0"/>
                  </a:cubicBezTo>
                  <a:lnTo>
                    <a:pt x="501977" y="0"/>
                  </a:lnTo>
                  <a:lnTo>
                    <a:pt x="501977" y="6598"/>
                  </a:lnTo>
                  <a:lnTo>
                    <a:pt x="501977" y="0"/>
                  </a:lnTo>
                  <a:lnTo>
                    <a:pt x="501977" y="6598"/>
                  </a:lnTo>
                  <a:lnTo>
                    <a:pt x="501977" y="0"/>
                  </a:lnTo>
                  <a:cubicBezTo>
                    <a:pt x="567543" y="0"/>
                    <a:pt x="620695" y="76798"/>
                    <a:pt x="620695" y="171542"/>
                  </a:cubicBezTo>
                  <a:lnTo>
                    <a:pt x="616124" y="171542"/>
                  </a:lnTo>
                  <a:lnTo>
                    <a:pt x="620695" y="171542"/>
                  </a:lnTo>
                  <a:lnTo>
                    <a:pt x="620695" y="725360"/>
                  </a:lnTo>
                  <a:lnTo>
                    <a:pt x="616124" y="725360"/>
                  </a:lnTo>
                  <a:lnTo>
                    <a:pt x="620695" y="725360"/>
                  </a:lnTo>
                  <a:cubicBezTo>
                    <a:pt x="620695" y="820105"/>
                    <a:pt x="567543" y="896902"/>
                    <a:pt x="501977" y="896902"/>
                  </a:cubicBezTo>
                  <a:lnTo>
                    <a:pt x="501977" y="890305"/>
                  </a:lnTo>
                  <a:lnTo>
                    <a:pt x="501977" y="896902"/>
                  </a:lnTo>
                  <a:lnTo>
                    <a:pt x="118714" y="896902"/>
                  </a:lnTo>
                  <a:lnTo>
                    <a:pt x="118714" y="890305"/>
                  </a:lnTo>
                  <a:lnTo>
                    <a:pt x="118714" y="896902"/>
                  </a:lnTo>
                  <a:cubicBezTo>
                    <a:pt x="53147" y="896902"/>
                    <a:pt x="0" y="820105"/>
                    <a:pt x="0" y="725360"/>
                  </a:cubicBezTo>
                  <a:lnTo>
                    <a:pt x="0" y="171542"/>
                  </a:lnTo>
                  <a:lnTo>
                    <a:pt x="4566" y="171542"/>
                  </a:lnTo>
                  <a:lnTo>
                    <a:pt x="0" y="171542"/>
                  </a:lnTo>
                  <a:moveTo>
                    <a:pt x="9132" y="171542"/>
                  </a:moveTo>
                  <a:lnTo>
                    <a:pt x="9132" y="725360"/>
                  </a:lnTo>
                  <a:lnTo>
                    <a:pt x="4566" y="725360"/>
                  </a:lnTo>
                  <a:lnTo>
                    <a:pt x="9132" y="725360"/>
                  </a:lnTo>
                  <a:cubicBezTo>
                    <a:pt x="9132" y="812847"/>
                    <a:pt x="58170" y="883707"/>
                    <a:pt x="118714" y="883707"/>
                  </a:cubicBezTo>
                  <a:lnTo>
                    <a:pt x="501977" y="883707"/>
                  </a:lnTo>
                  <a:cubicBezTo>
                    <a:pt x="562521" y="883707"/>
                    <a:pt x="611559" y="812847"/>
                    <a:pt x="611559" y="725360"/>
                  </a:cubicBezTo>
                  <a:lnTo>
                    <a:pt x="611559" y="171542"/>
                  </a:lnTo>
                  <a:cubicBezTo>
                    <a:pt x="611559" y="84056"/>
                    <a:pt x="562521" y="13196"/>
                    <a:pt x="501977" y="13196"/>
                  </a:cubicBezTo>
                  <a:lnTo>
                    <a:pt x="118714" y="13196"/>
                  </a:lnTo>
                  <a:lnTo>
                    <a:pt x="118714" y="6598"/>
                  </a:lnTo>
                  <a:lnTo>
                    <a:pt x="118714" y="13196"/>
                  </a:lnTo>
                  <a:cubicBezTo>
                    <a:pt x="58170" y="13196"/>
                    <a:pt x="9132" y="84056"/>
                    <a:pt x="9132" y="171542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480051" y="4273381"/>
            <a:ext cx="420689" cy="920973"/>
            <a:chOff x="0" y="0"/>
            <a:chExt cx="385249" cy="8433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85249" cy="843386"/>
            </a:xfrm>
            <a:custGeom>
              <a:avLst/>
              <a:gdLst/>
              <a:ahLst/>
              <a:cxnLst/>
              <a:rect r="r" b="b" t="t" l="l"/>
              <a:pathLst>
                <a:path h="843386" w="385249">
                  <a:moveTo>
                    <a:pt x="0" y="0"/>
                  </a:moveTo>
                  <a:lnTo>
                    <a:pt x="385249" y="0"/>
                  </a:lnTo>
                  <a:lnTo>
                    <a:pt x="385249" y="843386"/>
                  </a:lnTo>
                  <a:lnTo>
                    <a:pt x="0" y="843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66675"/>
              <a:ext cx="385249" cy="77671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870516" y="4273381"/>
            <a:ext cx="6166780" cy="1269097"/>
            <a:chOff x="0" y="0"/>
            <a:chExt cx="7152932" cy="147204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152932" cy="1472043"/>
            </a:xfrm>
            <a:custGeom>
              <a:avLst/>
              <a:gdLst/>
              <a:ahLst/>
              <a:cxnLst/>
              <a:rect r="r" b="b" t="t" l="l"/>
              <a:pathLst>
                <a:path h="1472043" w="7152932">
                  <a:moveTo>
                    <a:pt x="0" y="0"/>
                  </a:moveTo>
                  <a:lnTo>
                    <a:pt x="7152932" y="0"/>
                  </a:lnTo>
                  <a:lnTo>
                    <a:pt x="7152932" y="1472043"/>
                  </a:lnTo>
                  <a:lnTo>
                    <a:pt x="0" y="1472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7152932" cy="15577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Major growth observed after 2018 due to government incentives and rising demand.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22522" y="6705787"/>
            <a:ext cx="820130" cy="76434"/>
            <a:chOff x="0" y="0"/>
            <a:chExt cx="951280" cy="8865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51263" cy="88656"/>
            </a:xfrm>
            <a:custGeom>
              <a:avLst/>
              <a:gdLst/>
              <a:ahLst/>
              <a:cxnLst/>
              <a:rect r="r" b="b" t="t" l="l"/>
              <a:pathLst>
                <a:path h="88656" w="951263">
                  <a:moveTo>
                    <a:pt x="0" y="44328"/>
                  </a:moveTo>
                  <a:cubicBezTo>
                    <a:pt x="0" y="19948"/>
                    <a:pt x="8219" y="0"/>
                    <a:pt x="18264" y="0"/>
                  </a:cubicBezTo>
                  <a:lnTo>
                    <a:pt x="932999" y="0"/>
                  </a:lnTo>
                  <a:cubicBezTo>
                    <a:pt x="943044" y="0"/>
                    <a:pt x="951263" y="19948"/>
                    <a:pt x="951263" y="44328"/>
                  </a:cubicBezTo>
                  <a:cubicBezTo>
                    <a:pt x="951263" y="68709"/>
                    <a:pt x="943044" y="88656"/>
                    <a:pt x="932999" y="88656"/>
                  </a:cubicBezTo>
                  <a:lnTo>
                    <a:pt x="18264" y="88656"/>
                  </a:lnTo>
                  <a:cubicBezTo>
                    <a:pt x="8219" y="88656"/>
                    <a:pt x="0" y="68709"/>
                    <a:pt x="0" y="44328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22842" y="6372850"/>
            <a:ext cx="535108" cy="773236"/>
            <a:chOff x="0" y="0"/>
            <a:chExt cx="620679" cy="89688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566" y="6598"/>
              <a:ext cx="611559" cy="883707"/>
            </a:xfrm>
            <a:custGeom>
              <a:avLst/>
              <a:gdLst/>
              <a:ahLst/>
              <a:cxnLst/>
              <a:rect r="r" b="b" t="t" l="l"/>
              <a:pathLst>
                <a:path h="883707" w="611559">
                  <a:moveTo>
                    <a:pt x="0" y="164944"/>
                  </a:moveTo>
                  <a:cubicBezTo>
                    <a:pt x="0" y="73895"/>
                    <a:pt x="51138" y="0"/>
                    <a:pt x="114148" y="0"/>
                  </a:cubicBezTo>
                  <a:lnTo>
                    <a:pt x="497411" y="0"/>
                  </a:lnTo>
                  <a:cubicBezTo>
                    <a:pt x="560420" y="0"/>
                    <a:pt x="611558" y="73895"/>
                    <a:pt x="611558" y="164944"/>
                  </a:cubicBezTo>
                  <a:lnTo>
                    <a:pt x="611558" y="718762"/>
                  </a:lnTo>
                  <a:cubicBezTo>
                    <a:pt x="611558" y="809812"/>
                    <a:pt x="560420" y="883707"/>
                    <a:pt x="497411" y="883707"/>
                  </a:cubicBezTo>
                  <a:lnTo>
                    <a:pt x="114148" y="883707"/>
                  </a:lnTo>
                  <a:cubicBezTo>
                    <a:pt x="51138" y="883707"/>
                    <a:pt x="0" y="809812"/>
                    <a:pt x="0" y="71876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20695" cy="896902"/>
            </a:xfrm>
            <a:custGeom>
              <a:avLst/>
              <a:gdLst/>
              <a:ahLst/>
              <a:cxnLst/>
              <a:rect r="r" b="b" t="t" l="l"/>
              <a:pathLst>
                <a:path h="896902" w="620695">
                  <a:moveTo>
                    <a:pt x="0" y="171542"/>
                  </a:moveTo>
                  <a:cubicBezTo>
                    <a:pt x="0" y="76798"/>
                    <a:pt x="53147" y="0"/>
                    <a:pt x="118714" y="0"/>
                  </a:cubicBezTo>
                  <a:lnTo>
                    <a:pt x="501977" y="0"/>
                  </a:lnTo>
                  <a:lnTo>
                    <a:pt x="501977" y="6598"/>
                  </a:lnTo>
                  <a:lnTo>
                    <a:pt x="501977" y="0"/>
                  </a:lnTo>
                  <a:lnTo>
                    <a:pt x="501977" y="6598"/>
                  </a:lnTo>
                  <a:lnTo>
                    <a:pt x="501977" y="0"/>
                  </a:lnTo>
                  <a:cubicBezTo>
                    <a:pt x="567543" y="0"/>
                    <a:pt x="620695" y="76798"/>
                    <a:pt x="620695" y="171542"/>
                  </a:cubicBezTo>
                  <a:lnTo>
                    <a:pt x="616124" y="171542"/>
                  </a:lnTo>
                  <a:lnTo>
                    <a:pt x="620695" y="171542"/>
                  </a:lnTo>
                  <a:lnTo>
                    <a:pt x="620695" y="725360"/>
                  </a:lnTo>
                  <a:lnTo>
                    <a:pt x="616124" y="725360"/>
                  </a:lnTo>
                  <a:lnTo>
                    <a:pt x="620695" y="725360"/>
                  </a:lnTo>
                  <a:cubicBezTo>
                    <a:pt x="620695" y="820105"/>
                    <a:pt x="567543" y="896902"/>
                    <a:pt x="501977" y="896902"/>
                  </a:cubicBezTo>
                  <a:lnTo>
                    <a:pt x="501977" y="890305"/>
                  </a:lnTo>
                  <a:lnTo>
                    <a:pt x="501977" y="896902"/>
                  </a:lnTo>
                  <a:lnTo>
                    <a:pt x="118714" y="896902"/>
                  </a:lnTo>
                  <a:lnTo>
                    <a:pt x="118714" y="890305"/>
                  </a:lnTo>
                  <a:lnTo>
                    <a:pt x="118714" y="896902"/>
                  </a:lnTo>
                  <a:cubicBezTo>
                    <a:pt x="53147" y="896902"/>
                    <a:pt x="0" y="820105"/>
                    <a:pt x="0" y="725360"/>
                  </a:cubicBezTo>
                  <a:lnTo>
                    <a:pt x="0" y="171542"/>
                  </a:lnTo>
                  <a:lnTo>
                    <a:pt x="4566" y="171542"/>
                  </a:lnTo>
                  <a:lnTo>
                    <a:pt x="0" y="171542"/>
                  </a:lnTo>
                  <a:moveTo>
                    <a:pt x="9132" y="171542"/>
                  </a:moveTo>
                  <a:lnTo>
                    <a:pt x="9132" y="725360"/>
                  </a:lnTo>
                  <a:lnTo>
                    <a:pt x="4566" y="725360"/>
                  </a:lnTo>
                  <a:lnTo>
                    <a:pt x="9132" y="725360"/>
                  </a:lnTo>
                  <a:cubicBezTo>
                    <a:pt x="9132" y="812847"/>
                    <a:pt x="58170" y="883707"/>
                    <a:pt x="118714" y="883707"/>
                  </a:cubicBezTo>
                  <a:lnTo>
                    <a:pt x="501977" y="883707"/>
                  </a:lnTo>
                  <a:cubicBezTo>
                    <a:pt x="562521" y="883707"/>
                    <a:pt x="611559" y="812847"/>
                    <a:pt x="611559" y="725360"/>
                  </a:cubicBezTo>
                  <a:lnTo>
                    <a:pt x="611559" y="171542"/>
                  </a:lnTo>
                  <a:cubicBezTo>
                    <a:pt x="611559" y="84056"/>
                    <a:pt x="562521" y="13196"/>
                    <a:pt x="501977" y="13196"/>
                  </a:cubicBezTo>
                  <a:lnTo>
                    <a:pt x="118714" y="13196"/>
                  </a:lnTo>
                  <a:lnTo>
                    <a:pt x="118714" y="6598"/>
                  </a:lnTo>
                  <a:lnTo>
                    <a:pt x="118714" y="13196"/>
                  </a:lnTo>
                  <a:cubicBezTo>
                    <a:pt x="58170" y="13196"/>
                    <a:pt x="9132" y="84056"/>
                    <a:pt x="9132" y="171542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476601" y="6372850"/>
            <a:ext cx="427589" cy="920973"/>
            <a:chOff x="0" y="0"/>
            <a:chExt cx="379816" cy="8180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79816" cy="818075"/>
            </a:xfrm>
            <a:custGeom>
              <a:avLst/>
              <a:gdLst/>
              <a:ahLst/>
              <a:cxnLst/>
              <a:rect r="r" b="b" t="t" l="l"/>
              <a:pathLst>
                <a:path h="818075" w="379816">
                  <a:moveTo>
                    <a:pt x="0" y="0"/>
                  </a:moveTo>
                  <a:lnTo>
                    <a:pt x="379816" y="0"/>
                  </a:lnTo>
                  <a:lnTo>
                    <a:pt x="379816" y="818075"/>
                  </a:lnTo>
                  <a:lnTo>
                    <a:pt x="0" y="8180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66675"/>
              <a:ext cx="379816" cy="751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870516" y="6372850"/>
            <a:ext cx="6166780" cy="1269097"/>
            <a:chOff x="0" y="0"/>
            <a:chExt cx="7152932" cy="147204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152932" cy="1472043"/>
            </a:xfrm>
            <a:custGeom>
              <a:avLst/>
              <a:gdLst/>
              <a:ahLst/>
              <a:cxnLst/>
              <a:rect r="r" b="b" t="t" l="l"/>
              <a:pathLst>
                <a:path h="1472043" w="7152932">
                  <a:moveTo>
                    <a:pt x="0" y="0"/>
                  </a:moveTo>
                  <a:lnTo>
                    <a:pt x="7152932" y="0"/>
                  </a:lnTo>
                  <a:lnTo>
                    <a:pt x="7152932" y="1472043"/>
                  </a:lnTo>
                  <a:lnTo>
                    <a:pt x="0" y="1472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7152932" cy="15577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Seasonal trends identified: Certain months show higher sales due to policy announcements.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8165159" y="1994677"/>
            <a:ext cx="9678624" cy="5843469"/>
          </a:xfrm>
          <a:custGeom>
            <a:avLst/>
            <a:gdLst/>
            <a:ahLst/>
            <a:cxnLst/>
            <a:rect r="r" b="b" t="t" l="l"/>
            <a:pathLst>
              <a:path h="5843469" w="9678624">
                <a:moveTo>
                  <a:pt x="0" y="0"/>
                </a:moveTo>
                <a:lnTo>
                  <a:pt x="9678624" y="0"/>
                </a:lnTo>
                <a:lnTo>
                  <a:pt x="9678624" y="5843469"/>
                </a:lnTo>
                <a:lnTo>
                  <a:pt x="0" y="5843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806371" y="1853934"/>
            <a:ext cx="9801882" cy="6922579"/>
          </a:xfrm>
          <a:custGeom>
            <a:avLst/>
            <a:gdLst/>
            <a:ahLst/>
            <a:cxnLst/>
            <a:rect r="r" b="b" t="t" l="l"/>
            <a:pathLst>
              <a:path h="6922579" w="9801882">
                <a:moveTo>
                  <a:pt x="0" y="0"/>
                </a:moveTo>
                <a:lnTo>
                  <a:pt x="9801882" y="0"/>
                </a:lnTo>
                <a:lnTo>
                  <a:pt x="9801882" y="6922579"/>
                </a:lnTo>
                <a:lnTo>
                  <a:pt x="0" y="692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6557" y="514056"/>
            <a:ext cx="8684143" cy="92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8"/>
              </a:lnSpc>
            </a:pPr>
            <a:r>
              <a:rPr lang="en-US" sz="54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By Vehicle Category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573" y="2847625"/>
            <a:ext cx="7237033" cy="457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2"/>
              </a:lnSpc>
            </a:pPr>
            <a:r>
              <a:rPr lang="en-US" sz="288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 : </a:t>
            </a:r>
          </a:p>
          <a:p>
            <a:pPr algn="l" marL="623897" indent="-311949" lvl="1">
              <a:lnSpc>
                <a:spcPts val="3612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States for EV Sales: Maharashtra, Karnataka, Uttar Pradesh, Gujarat.</a:t>
            </a:r>
          </a:p>
          <a:p>
            <a:pPr algn="l" marL="623897" indent="-311949" lvl="1">
              <a:lnSpc>
                <a:spcPts val="3612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Reason for high sales:</a:t>
            </a:r>
          </a:p>
          <a:p>
            <a:pPr algn="l" marL="623897" indent="-311949" lvl="1">
              <a:lnSpc>
                <a:spcPts val="3612"/>
              </a:lnSpc>
              <a:buAutoNum type="arabicPeriod" startAt="1"/>
            </a:pPr>
            <a:r>
              <a:rPr lang="en-US" sz="28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Government policies, infrastructure, and incentives.</a:t>
            </a:r>
          </a:p>
          <a:p>
            <a:pPr algn="l" marL="623897" indent="-311949" lvl="1">
              <a:lnSpc>
                <a:spcPts val="3612"/>
              </a:lnSpc>
              <a:buAutoNum type="arabicPeriod" startAt="1"/>
            </a:pPr>
            <a:r>
              <a:rPr lang="en-US" sz="28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states show lower adoption due to lack of infrastructure and incentives.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758559" y="708124"/>
            <a:ext cx="9628883" cy="1841749"/>
            <a:chOff x="0" y="0"/>
            <a:chExt cx="12838510" cy="24556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38510" cy="2455665"/>
            </a:xfrm>
            <a:custGeom>
              <a:avLst/>
              <a:gdLst/>
              <a:ahLst/>
              <a:cxnLst/>
              <a:rect r="r" b="b" t="t" l="l"/>
              <a:pathLst>
                <a:path h="2455665" w="12838510">
                  <a:moveTo>
                    <a:pt x="0" y="0"/>
                  </a:moveTo>
                  <a:lnTo>
                    <a:pt x="12838510" y="0"/>
                  </a:lnTo>
                  <a:lnTo>
                    <a:pt x="12838510" y="2455665"/>
                  </a:lnTo>
                  <a:lnTo>
                    <a:pt x="0" y="2455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838510" cy="247471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312"/>
                </a:lnSpc>
              </a:pPr>
              <a:r>
                <a:rPr lang="en-US" sz="50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Predictive Analysis (Machine Learning Model)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758559" y="2702272"/>
            <a:ext cx="1286619" cy="1543943"/>
          </a:xfrm>
          <a:custGeom>
            <a:avLst/>
            <a:gdLst/>
            <a:ahLst/>
            <a:cxnLst/>
            <a:rect r="r" b="b" t="t" l="l"/>
            <a:pathLst>
              <a:path h="1543943" w="1286619">
                <a:moveTo>
                  <a:pt x="0" y="0"/>
                </a:moveTo>
                <a:lnTo>
                  <a:pt x="1286618" y="0"/>
                </a:lnTo>
                <a:lnTo>
                  <a:pt x="1286618" y="1543943"/>
                </a:lnTo>
                <a:lnTo>
                  <a:pt x="0" y="1543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431090" y="2959596"/>
            <a:ext cx="3216474" cy="401985"/>
            <a:chOff x="0" y="0"/>
            <a:chExt cx="4288632" cy="5359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88632" cy="535980"/>
            </a:xfrm>
            <a:custGeom>
              <a:avLst/>
              <a:gdLst/>
              <a:ahLst/>
              <a:cxnLst/>
              <a:rect r="r" b="b" t="t" l="l"/>
              <a:pathLst>
                <a:path h="535980" w="4288632">
                  <a:moveTo>
                    <a:pt x="0" y="0"/>
                  </a:moveTo>
                  <a:lnTo>
                    <a:pt x="4288632" y="0"/>
                  </a:lnTo>
                  <a:lnTo>
                    <a:pt x="428863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4288632" cy="545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Selection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31090" y="3515916"/>
            <a:ext cx="7956351" cy="411659"/>
            <a:chOff x="0" y="0"/>
            <a:chExt cx="10608468" cy="5488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08468" cy="548878"/>
            </a:xfrm>
            <a:custGeom>
              <a:avLst/>
              <a:gdLst/>
              <a:ahLst/>
              <a:cxnLst/>
              <a:rect r="r" b="b" t="t" l="l"/>
              <a:pathLst>
                <a:path h="548878" w="10608468">
                  <a:moveTo>
                    <a:pt x="0" y="0"/>
                  </a:moveTo>
                  <a:lnTo>
                    <a:pt x="10608468" y="0"/>
                  </a:lnTo>
                  <a:lnTo>
                    <a:pt x="10608468" y="548878"/>
                  </a:lnTo>
                  <a:lnTo>
                    <a:pt x="0" y="548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0608468" cy="6250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Used a Random Forest Regressor Model to predict EV sales.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7758559" y="4246215"/>
            <a:ext cx="1286619" cy="1894285"/>
          </a:xfrm>
          <a:custGeom>
            <a:avLst/>
            <a:gdLst/>
            <a:ahLst/>
            <a:cxnLst/>
            <a:rect r="r" b="b" t="t" l="l"/>
            <a:pathLst>
              <a:path h="1894285" w="1286619">
                <a:moveTo>
                  <a:pt x="0" y="0"/>
                </a:moveTo>
                <a:lnTo>
                  <a:pt x="1286618" y="0"/>
                </a:lnTo>
                <a:lnTo>
                  <a:pt x="1286618" y="1894285"/>
                </a:lnTo>
                <a:lnTo>
                  <a:pt x="0" y="1894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" r="0" b="-6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431090" y="4503539"/>
            <a:ext cx="3216474" cy="401985"/>
            <a:chOff x="0" y="0"/>
            <a:chExt cx="4288632" cy="5359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88632" cy="535980"/>
            </a:xfrm>
            <a:custGeom>
              <a:avLst/>
              <a:gdLst/>
              <a:ahLst/>
              <a:cxnLst/>
              <a:rect r="r" b="b" t="t" l="l"/>
              <a:pathLst>
                <a:path h="535980" w="4288632">
                  <a:moveTo>
                    <a:pt x="0" y="0"/>
                  </a:moveTo>
                  <a:lnTo>
                    <a:pt x="4288632" y="0"/>
                  </a:lnTo>
                  <a:lnTo>
                    <a:pt x="428863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4288632" cy="545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Training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31090" y="5059859"/>
            <a:ext cx="7956351" cy="823317"/>
            <a:chOff x="0" y="0"/>
            <a:chExt cx="10608468" cy="10977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08468" cy="1097757"/>
            </a:xfrm>
            <a:custGeom>
              <a:avLst/>
              <a:gdLst/>
              <a:ahLst/>
              <a:cxnLst/>
              <a:rect r="r" b="b" t="t" l="l"/>
              <a:pathLst>
                <a:path h="1097757" w="10608468">
                  <a:moveTo>
                    <a:pt x="0" y="0"/>
                  </a:moveTo>
                  <a:lnTo>
                    <a:pt x="10608468" y="0"/>
                  </a:lnTo>
                  <a:lnTo>
                    <a:pt x="10608468" y="1097757"/>
                  </a:lnTo>
                  <a:lnTo>
                    <a:pt x="0" y="1097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10608468" cy="11739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Trained the model using historical data and encoded categorical features.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7758559" y="6140500"/>
            <a:ext cx="1286619" cy="1543943"/>
          </a:xfrm>
          <a:custGeom>
            <a:avLst/>
            <a:gdLst/>
            <a:ahLst/>
            <a:cxnLst/>
            <a:rect r="r" b="b" t="t" l="l"/>
            <a:pathLst>
              <a:path h="1543943" w="1286619">
                <a:moveTo>
                  <a:pt x="0" y="0"/>
                </a:moveTo>
                <a:lnTo>
                  <a:pt x="1286618" y="0"/>
                </a:lnTo>
                <a:lnTo>
                  <a:pt x="1286618" y="1543942"/>
                </a:lnTo>
                <a:lnTo>
                  <a:pt x="0" y="1543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431090" y="6397824"/>
            <a:ext cx="3216474" cy="401985"/>
            <a:chOff x="0" y="0"/>
            <a:chExt cx="4288632" cy="5359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88632" cy="535980"/>
            </a:xfrm>
            <a:custGeom>
              <a:avLst/>
              <a:gdLst/>
              <a:ahLst/>
              <a:cxnLst/>
              <a:rect r="r" b="b" t="t" l="l"/>
              <a:pathLst>
                <a:path h="535980" w="4288632">
                  <a:moveTo>
                    <a:pt x="0" y="0"/>
                  </a:moveTo>
                  <a:lnTo>
                    <a:pt x="4288632" y="0"/>
                  </a:lnTo>
                  <a:lnTo>
                    <a:pt x="428863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4288632" cy="545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Model Performance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31090" y="6954142"/>
            <a:ext cx="7956351" cy="411659"/>
            <a:chOff x="0" y="0"/>
            <a:chExt cx="10608468" cy="54887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608468" cy="548878"/>
            </a:xfrm>
            <a:custGeom>
              <a:avLst/>
              <a:gdLst/>
              <a:ahLst/>
              <a:cxnLst/>
              <a:rect r="r" b="b" t="t" l="l"/>
              <a:pathLst>
                <a:path h="548878" w="10608468">
                  <a:moveTo>
                    <a:pt x="0" y="0"/>
                  </a:moveTo>
                  <a:lnTo>
                    <a:pt x="10608468" y="0"/>
                  </a:lnTo>
                  <a:lnTo>
                    <a:pt x="10608468" y="548878"/>
                  </a:lnTo>
                  <a:lnTo>
                    <a:pt x="0" y="548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10608468" cy="6250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Model achieved high accuracy in predicting sales trends.</a:t>
              </a:r>
            </a:p>
          </p:txBody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7758559" y="7684442"/>
            <a:ext cx="1286619" cy="1894285"/>
          </a:xfrm>
          <a:custGeom>
            <a:avLst/>
            <a:gdLst/>
            <a:ahLst/>
            <a:cxnLst/>
            <a:rect r="r" b="b" t="t" l="l"/>
            <a:pathLst>
              <a:path h="1894285" w="1286619">
                <a:moveTo>
                  <a:pt x="0" y="0"/>
                </a:moveTo>
                <a:lnTo>
                  <a:pt x="1286618" y="0"/>
                </a:lnTo>
                <a:lnTo>
                  <a:pt x="1286618" y="1894285"/>
                </a:lnTo>
                <a:lnTo>
                  <a:pt x="0" y="18942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0" r="0" b="-6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431090" y="7941766"/>
            <a:ext cx="3221236" cy="401985"/>
            <a:chOff x="0" y="0"/>
            <a:chExt cx="4294982" cy="5359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294982" cy="535980"/>
            </a:xfrm>
            <a:custGeom>
              <a:avLst/>
              <a:gdLst/>
              <a:ahLst/>
              <a:cxnLst/>
              <a:rect r="r" b="b" t="t" l="l"/>
              <a:pathLst>
                <a:path h="535980" w="4294982">
                  <a:moveTo>
                    <a:pt x="0" y="0"/>
                  </a:moveTo>
                  <a:lnTo>
                    <a:pt x="4294982" y="0"/>
                  </a:lnTo>
                  <a:lnTo>
                    <a:pt x="4294982" y="535980"/>
                  </a:lnTo>
                  <a:lnTo>
                    <a:pt x="0" y="535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4294982" cy="54550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Feature Importance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431090" y="8498086"/>
            <a:ext cx="7956351" cy="823317"/>
            <a:chOff x="0" y="0"/>
            <a:chExt cx="10608468" cy="109775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608468" cy="1097757"/>
            </a:xfrm>
            <a:custGeom>
              <a:avLst/>
              <a:gdLst/>
              <a:ahLst/>
              <a:cxnLst/>
              <a:rect r="r" b="b" t="t" l="l"/>
              <a:pathLst>
                <a:path h="1097757" w="10608468">
                  <a:moveTo>
                    <a:pt x="0" y="0"/>
                  </a:moveTo>
                  <a:lnTo>
                    <a:pt x="10608468" y="0"/>
                  </a:lnTo>
                  <a:lnTo>
                    <a:pt x="10608468" y="1097757"/>
                  </a:lnTo>
                  <a:lnTo>
                    <a:pt x="0" y="1097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10608468" cy="11739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State and Vehicle Type were the most important factors in predicting EV sales.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489699" y="1504411"/>
            <a:ext cx="13308603" cy="8384420"/>
          </a:xfrm>
          <a:custGeom>
            <a:avLst/>
            <a:gdLst/>
            <a:ahLst/>
            <a:cxnLst/>
            <a:rect r="r" b="b" t="t" l="l"/>
            <a:pathLst>
              <a:path h="8384420" w="13308603">
                <a:moveTo>
                  <a:pt x="0" y="0"/>
                </a:moveTo>
                <a:lnTo>
                  <a:pt x="13308602" y="0"/>
                </a:lnTo>
                <a:lnTo>
                  <a:pt x="13308602" y="8384420"/>
                </a:lnTo>
                <a:lnTo>
                  <a:pt x="0" y="838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5810" y="229359"/>
            <a:ext cx="9510784" cy="92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8"/>
              </a:lnSpc>
            </a:pPr>
            <a:r>
              <a:rPr lang="en-US" sz="540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Actual vs Predicted EV Sales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DAGeVRb252o</dc:identifier>
  <dcterms:modified xsi:type="dcterms:W3CDTF">2011-08-01T06:04:30Z</dcterms:modified>
  <cp:revision>1</cp:revision>
  <dc:title>Electric-Vehicle-Sales-Trends-in-India.pptx</dc:title>
</cp:coreProperties>
</file>